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44"/>
  </p:notesMasterIdLst>
  <p:handoutMasterIdLst>
    <p:handoutMasterId r:id="rId45"/>
  </p:handoutMasterIdLst>
  <p:sldIdLst>
    <p:sldId id="257" r:id="rId3"/>
    <p:sldId id="368" r:id="rId4"/>
    <p:sldId id="323" r:id="rId5"/>
    <p:sldId id="328" r:id="rId6"/>
    <p:sldId id="329" r:id="rId7"/>
    <p:sldId id="330" r:id="rId8"/>
    <p:sldId id="331" r:id="rId9"/>
    <p:sldId id="332" r:id="rId10"/>
    <p:sldId id="333" r:id="rId11"/>
    <p:sldId id="334" r:id="rId12"/>
    <p:sldId id="335" r:id="rId13"/>
    <p:sldId id="336" r:id="rId14"/>
    <p:sldId id="338" r:id="rId15"/>
    <p:sldId id="339" r:id="rId16"/>
    <p:sldId id="337" r:id="rId17"/>
    <p:sldId id="340" r:id="rId18"/>
    <p:sldId id="345" r:id="rId19"/>
    <p:sldId id="360" r:id="rId20"/>
    <p:sldId id="361" r:id="rId21"/>
    <p:sldId id="342" r:id="rId22"/>
    <p:sldId id="343" r:id="rId23"/>
    <p:sldId id="344" r:id="rId24"/>
    <p:sldId id="362" r:id="rId25"/>
    <p:sldId id="346" r:id="rId26"/>
    <p:sldId id="348" r:id="rId27"/>
    <p:sldId id="347" r:id="rId28"/>
    <p:sldId id="350" r:id="rId29"/>
    <p:sldId id="351" r:id="rId30"/>
    <p:sldId id="352" r:id="rId31"/>
    <p:sldId id="363" r:id="rId32"/>
    <p:sldId id="364" r:id="rId33"/>
    <p:sldId id="365" r:id="rId34"/>
    <p:sldId id="366" r:id="rId35"/>
    <p:sldId id="367" r:id="rId36"/>
    <p:sldId id="355" r:id="rId37"/>
    <p:sldId id="354" r:id="rId38"/>
    <p:sldId id="353" r:id="rId39"/>
    <p:sldId id="356" r:id="rId40"/>
    <p:sldId id="357" r:id="rId41"/>
    <p:sldId id="358" r:id="rId42"/>
    <p:sldId id="359" r:id="rId43"/>
  </p:sldIdLst>
  <p:sldSz cx="9144000" cy="6858000" type="screen4x3"/>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guide id="5" pos="2880">
          <p15:clr>
            <a:srgbClr val="A4A3A4"/>
          </p15:clr>
        </p15:guide>
        <p15:guide id="6" pos="547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3" autoAdjust="0"/>
    <p:restoredTop sz="93652" autoAdjust="0"/>
  </p:normalViewPr>
  <p:slideViewPr>
    <p:cSldViewPr snapToGrid="0">
      <p:cViewPr>
        <p:scale>
          <a:sx n="125" d="100"/>
          <a:sy n="125" d="100"/>
        </p:scale>
        <p:origin x="514" y="-984"/>
      </p:cViewPr>
      <p:guideLst>
        <p:guide orient="horz" pos="2160"/>
        <p:guide pos="3840"/>
        <p:guide pos="7296"/>
        <p:guide orient="horz" pos="4128"/>
        <p:guide pos="2880"/>
        <p:guide pos="5472"/>
      </p:guideLst>
    </p:cSldViewPr>
  </p:slideViewPr>
  <p:notesTextViewPr>
    <p:cViewPr>
      <p:scale>
        <a:sx n="3" d="2"/>
        <a:sy n="3" d="2"/>
      </p:scale>
      <p:origin x="0" y="0"/>
    </p:cViewPr>
  </p:notesTextViewPr>
  <p:notesViewPr>
    <p:cSldViewPr snapToGrid="0" showGuides="1">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sz="quarter" idx="1"/>
          </p:nvPr>
        </p:nvSpPr>
        <p:spPr>
          <a:xfrm>
            <a:off x="4023092" y="0"/>
            <a:ext cx="3077739" cy="513428"/>
          </a:xfrm>
          <a:prstGeom prst="rect">
            <a:avLst/>
          </a:prstGeom>
        </p:spPr>
        <p:txBody>
          <a:bodyPr vert="horz" lIns="99057" tIns="49528" rIns="99057" bIns="49528" rtlCol="0"/>
          <a:lstStyle>
            <a:lvl1pPr algn="r">
              <a:defRPr sz="1300"/>
            </a:lvl1pPr>
          </a:lstStyle>
          <a:p>
            <a:fld id="{68796EA6-6F25-4F19-87BA-7ADCC16DAEFF}" type="datetimeFigureOut">
              <a:rPr lang="en-US" smtClean="0"/>
              <a:t>2/14/2019</a:t>
            </a:fld>
            <a:endParaRPr lang="en-US" dirty="0"/>
          </a:p>
        </p:txBody>
      </p:sp>
      <p:sp>
        <p:nvSpPr>
          <p:cNvPr id="4" name="Footer Placeholder 3"/>
          <p:cNvSpPr>
            <a:spLocks noGrp="1"/>
          </p:cNvSpPr>
          <p:nvPr>
            <p:ph type="ftr" sz="quarter" idx="2"/>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092" y="9719598"/>
            <a:ext cx="3077739" cy="513427"/>
          </a:xfrm>
          <a:prstGeom prst="rect">
            <a:avLst/>
          </a:prstGeom>
        </p:spPr>
        <p:txBody>
          <a:bodyPr vert="horz" lIns="99057" tIns="49528" rIns="99057" bIns="49528" rtlCol="0" anchor="b"/>
          <a:lstStyle>
            <a:lvl1pPr algn="r">
              <a:defRPr sz="13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C39C172E-A8B5-46F6-B05C-DFA3E2E0F207}" type="datetimeFigureOut">
              <a:rPr lang="en-US" smtClean="0"/>
              <a:t>2/14/2019</a:t>
            </a:fld>
            <a:endParaRPr lang="en-US" dirty="0"/>
          </a:p>
        </p:txBody>
      </p:sp>
      <p:sp>
        <p:nvSpPr>
          <p:cNvPr id="4" name="Slide Image Placeholder 3"/>
          <p:cNvSpPr>
            <a:spLocks noGrp="1" noRot="1" noChangeAspect="1"/>
          </p:cNvSpPr>
          <p:nvPr>
            <p:ph type="sldImg" idx="2"/>
          </p:nvPr>
        </p:nvSpPr>
        <p:spPr>
          <a:xfrm>
            <a:off x="1249363" y="1279525"/>
            <a:ext cx="4603750" cy="3452813"/>
          </a:xfrm>
          <a:prstGeom prst="rect">
            <a:avLst/>
          </a:prstGeom>
          <a:noFill/>
          <a:ln w="12700">
            <a:solidFill>
              <a:prstClr val="black"/>
            </a:solidFill>
          </a:ln>
        </p:spPr>
        <p:txBody>
          <a:bodyPr vert="horz" lIns="99057" tIns="49528" rIns="99057" bIns="49528" rtlCol="0" anchor="ctr"/>
          <a:lstStyle/>
          <a:p>
            <a:endParaRPr lang="en-US" dirty="0"/>
          </a:p>
        </p:txBody>
      </p:sp>
      <p:sp>
        <p:nvSpPr>
          <p:cNvPr id="5" name="Notes Placeholder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3750"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4" y="3810004"/>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5410202"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5410202"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2" y="3675531"/>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ubtitle 8"/>
          <p:cNvSpPr>
            <a:spLocks noGrp="1"/>
          </p:cNvSpPr>
          <p:nvPr>
            <p:ph type="subTitle" idx="1"/>
          </p:nvPr>
        </p:nvSpPr>
        <p:spPr>
          <a:xfrm>
            <a:off x="449495" y="3889662"/>
            <a:ext cx="4953000" cy="1752600"/>
          </a:xfrm>
        </p:spPr>
        <p:txBody>
          <a:bodyPr/>
          <a:lstStyle>
            <a:lvl1pPr marL="64006" indent="0" algn="l">
              <a:buNone/>
              <a:defRPr sz="2400">
                <a:solidFill>
                  <a:schemeClr val="tx2"/>
                </a:solidFill>
                <a:latin typeface="Arial" panose="020B0604020202020204" pitchFamily="34" charset="0"/>
                <a:cs typeface="Arial" panose="020B0604020202020204" pitchFamily="34" charset="0"/>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kumimoji="0" lang="en-US" smtClean="0"/>
              <a:t>Click to edit Master subtitle style</a:t>
            </a:r>
            <a:endParaRPr kumimoji="0" lang="en-US"/>
          </a:p>
        </p:txBody>
      </p:sp>
      <p:sp>
        <p:nvSpPr>
          <p:cNvPr id="8" name="Title 7"/>
          <p:cNvSpPr>
            <a:spLocks noGrp="1"/>
          </p:cNvSpPr>
          <p:nvPr>
            <p:ph type="ctrTitle"/>
          </p:nvPr>
        </p:nvSpPr>
        <p:spPr>
          <a:xfrm>
            <a:off x="426378" y="2401891"/>
            <a:ext cx="8458200" cy="1081307"/>
          </a:xfrm>
        </p:spPr>
        <p:txBody>
          <a:bodyPr anchor="b"/>
          <a:lstStyle>
            <a:lvl1pPr>
              <a:defRPr sz="4400">
                <a:solidFill>
                  <a:schemeClr val="bg1"/>
                </a:solidFill>
                <a:latin typeface="Impact" panose="020B0806030902050204" pitchFamily="34" charset="0"/>
              </a:defRPr>
            </a:lvl1pPr>
          </a:lstStyle>
          <a:p>
            <a:r>
              <a:rPr kumimoji="0" lang="en-US" dirty="0" smtClean="0"/>
              <a:t>Click to edit Master title style</a:t>
            </a:r>
            <a:endParaRPr kumimoji="0"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smtClean="0"/>
              <a:t>Click to edit Master title style</a:t>
            </a:r>
            <a:endParaRPr kumimoji="0" lang="en-US"/>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529" y="1376737"/>
            <a:ext cx="9010221" cy="5197799"/>
          </a:xfrm>
        </p:spPr>
        <p:txBody>
          <a:bodyPr>
            <a:normAutofit/>
          </a:bodyPr>
          <a:lstStyle>
            <a:lvl1pPr marL="365751" indent="-256026">
              <a:buFont typeface="Wingdings" panose="05000000000000000000" pitchFamily="2" charset="2"/>
              <a:buChar char="§"/>
              <a:defRPr sz="2600" baseline="0">
                <a:solidFill>
                  <a:schemeClr val="tx1"/>
                </a:solidFill>
                <a:latin typeface="Maiandra GD" panose="020E0502030308020204" pitchFamily="34" charset="0"/>
                <a:ea typeface="Tahoma" pitchFamily="34" charset="0"/>
                <a:cs typeface="Tahoma" pitchFamily="34" charset="0"/>
              </a:defRPr>
            </a:lvl1pPr>
            <a:lvl2pPr marL="754370" indent="-342900" algn="just">
              <a:buFont typeface="Wingdings" panose="05000000000000000000" pitchFamily="2" charset="2"/>
              <a:buChar char="§"/>
              <a:defRPr sz="2200" baseline="0">
                <a:solidFill>
                  <a:schemeClr val="tx1"/>
                </a:solidFill>
                <a:latin typeface="Maiandra GD" panose="020E0502030308020204" pitchFamily="34" charset="0"/>
                <a:ea typeface="Tahoma" pitchFamily="34" charset="0"/>
                <a:cs typeface="Tahoma" pitchFamily="34" charset="0"/>
              </a:defRPr>
            </a:lvl2pPr>
            <a:lvl3pPr marL="989820" indent="-285750">
              <a:buFont typeface="Arial" panose="020B0604020202020204" pitchFamily="34" charset="0"/>
              <a:buChar char="•"/>
              <a:defRPr sz="2000" baseline="0">
                <a:solidFill>
                  <a:schemeClr val="tx1"/>
                </a:solidFill>
                <a:latin typeface="Maiandra GD" panose="020E0502030308020204" pitchFamily="34" charset="0"/>
                <a:cs typeface="Arial" panose="020B0604020202020204" pitchFamily="34" charset="0"/>
              </a:defRPr>
            </a:lvl3pPr>
            <a:lvl4pPr>
              <a:defRPr sz="1800">
                <a:solidFill>
                  <a:schemeClr val="tx1"/>
                </a:solidFill>
                <a:latin typeface="Maiandra GD" panose="020E0502030308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eaLnBrk="1" latinLnBrk="0" hangingPunct="1"/>
            <a:r>
              <a:rPr lang="en-US" dirty="0" smtClean="0"/>
              <a:t>General Information</a:t>
            </a:r>
          </a:p>
          <a:p>
            <a:pPr lvl="1" eaLnBrk="1" latinLnBrk="0" hangingPunct="1"/>
            <a:r>
              <a:rPr lang="en-US" dirty="0" smtClean="0"/>
              <a:t>Level 2</a:t>
            </a:r>
          </a:p>
          <a:p>
            <a:pPr lvl="2" eaLnBrk="1" latinLnBrk="0" hangingPunct="1"/>
            <a:r>
              <a:rPr lang="en-US" dirty="0" smtClean="0"/>
              <a:t>Level 3</a:t>
            </a:r>
          </a:p>
          <a:p>
            <a:pPr lvl="3" eaLnBrk="1" latinLnBrk="0" hangingPunct="1"/>
            <a:r>
              <a:rPr lang="en-US" dirty="0" smtClean="0"/>
              <a:t>Level 4</a:t>
            </a:r>
          </a:p>
        </p:txBody>
      </p:sp>
      <p:sp>
        <p:nvSpPr>
          <p:cNvPr id="2" name="Title 1"/>
          <p:cNvSpPr>
            <a:spLocks noGrp="1"/>
          </p:cNvSpPr>
          <p:nvPr>
            <p:ph type="title"/>
          </p:nvPr>
        </p:nvSpPr>
        <p:spPr>
          <a:xfrm>
            <a:off x="38529" y="475179"/>
            <a:ext cx="9010222" cy="798817"/>
          </a:xfrm>
        </p:spPr>
        <p:txBody>
          <a:bodyPr/>
          <a:lstStyle>
            <a:lvl1pPr>
              <a:defRPr>
                <a:solidFill>
                  <a:srgbClr val="002060"/>
                </a:solidFill>
                <a:latin typeface="Impact" panose="020B0806030902050204" pitchFamily="34" charset="0"/>
              </a:defRPr>
            </a:lvl1pPr>
          </a:lstStyle>
          <a:p>
            <a:r>
              <a:rPr kumimoji="0" lang="en-US" dirty="0" smtClean="0"/>
              <a:t>Click to edit Master title style</a:t>
            </a:r>
            <a:endParaRPr kumimoji="0" lang="en-US" dirty="0"/>
          </a:p>
        </p:txBody>
      </p:sp>
      <p:sp>
        <p:nvSpPr>
          <p:cNvPr id="7" name="TextBox 6"/>
          <p:cNvSpPr txBox="1"/>
          <p:nvPr userDrawn="1"/>
        </p:nvSpPr>
        <p:spPr>
          <a:xfrm>
            <a:off x="25687" y="19051"/>
            <a:ext cx="4950394" cy="276999"/>
          </a:xfrm>
          <a:prstGeom prst="rect">
            <a:avLst/>
          </a:prstGeom>
          <a:noFill/>
        </p:spPr>
        <p:txBody>
          <a:bodyPr wrap="none" rtlCol="0">
            <a:spAutoFit/>
          </a:bodyPr>
          <a:lstStyle/>
          <a:p>
            <a:r>
              <a:rPr lang="en-US" sz="1200" b="1" dirty="0" smtClean="0">
                <a:solidFill>
                  <a:schemeClr val="bg1"/>
                </a:solidFill>
                <a:latin typeface="Century Gothic" panose="020B0502020202020204" pitchFamily="34" charset="0"/>
              </a:rPr>
              <a:t>CO2015</a:t>
            </a:r>
            <a:r>
              <a:rPr lang="en-US" sz="1200" b="1" baseline="0" dirty="0" smtClean="0">
                <a:solidFill>
                  <a:schemeClr val="bg1"/>
                </a:solidFill>
                <a:latin typeface="Century Gothic" panose="020B0502020202020204" pitchFamily="34" charset="0"/>
              </a:rPr>
              <a:t> </a:t>
            </a:r>
            <a:r>
              <a:rPr lang="en-US" sz="1200" b="1" dirty="0" smtClean="0">
                <a:solidFill>
                  <a:schemeClr val="bg1"/>
                </a:solidFill>
                <a:latin typeface="Century Gothic" panose="020B0502020202020204" pitchFamily="34" charset="0"/>
              </a:rPr>
              <a:t>– </a:t>
            </a:r>
            <a:r>
              <a:rPr lang="en-US" sz="1200" b="1" i="0" dirty="0" smtClean="0">
                <a:solidFill>
                  <a:schemeClr val="bg1"/>
                </a:solidFill>
                <a:latin typeface="Century Gothic" panose="020B0502020202020204" pitchFamily="34" charset="0"/>
              </a:rPr>
              <a:t>E</a:t>
            </a:r>
            <a:r>
              <a:rPr lang="vi-VN" sz="1200" b="1" i="0" dirty="0" smtClean="0">
                <a:solidFill>
                  <a:schemeClr val="bg1"/>
                </a:solidFill>
                <a:latin typeface="Century Gothic" panose="020B0502020202020204" pitchFamily="34" charset="0"/>
              </a:rPr>
              <a:t>DC Spring 2017 - </a:t>
            </a:r>
            <a:r>
              <a:rPr lang="en-US" sz="1200" b="1" i="0" dirty="0" smtClean="0">
                <a:solidFill>
                  <a:srgbClr val="FFC000"/>
                </a:solidFill>
                <a:latin typeface="Century Gothic" panose="020B0502020202020204" pitchFamily="34" charset="0"/>
              </a:rPr>
              <a:t>Basic Electronic</a:t>
            </a:r>
            <a:r>
              <a:rPr lang="en-US" sz="1200" b="1" i="0" baseline="0" dirty="0" smtClean="0">
                <a:solidFill>
                  <a:srgbClr val="FFC000"/>
                </a:solidFill>
                <a:latin typeface="Century Gothic" panose="020B0502020202020204" pitchFamily="34" charset="0"/>
              </a:rPr>
              <a:t> Circuit Components</a:t>
            </a:r>
            <a:endParaRPr lang="en-US" sz="1200" b="1" i="0" dirty="0">
              <a:solidFill>
                <a:srgbClr val="FFC000"/>
              </a:solidFill>
              <a:latin typeface="Century Gothic" panose="020B0502020202020204" pitchFamily="34" charset="0"/>
            </a:endParaRPr>
          </a:p>
        </p:txBody>
      </p:sp>
      <p:sp>
        <p:nvSpPr>
          <p:cNvPr id="5" name="TextBox 4"/>
          <p:cNvSpPr txBox="1"/>
          <p:nvPr userDrawn="1"/>
        </p:nvSpPr>
        <p:spPr>
          <a:xfrm>
            <a:off x="8810625" y="6591300"/>
            <a:ext cx="351378" cy="276999"/>
          </a:xfrm>
          <a:prstGeom prst="rect">
            <a:avLst/>
          </a:prstGeom>
          <a:noFill/>
        </p:spPr>
        <p:txBody>
          <a:bodyPr wrap="none" rtlCol="0">
            <a:spAutoFit/>
          </a:bodyPr>
          <a:lstStyle/>
          <a:p>
            <a:pPr algn="ctr"/>
            <a:fld id="{40262010-AD51-4252-9881-6947E88E89FD}" type="slidenum">
              <a:rPr lang="en-US" sz="1200" b="1" smtClean="0">
                <a:solidFill>
                  <a:schemeClr val="accent2">
                    <a:lumMod val="75000"/>
                  </a:schemeClr>
                </a:solidFill>
                <a:latin typeface="Century Gothic" pitchFamily="34" charset="0"/>
              </a:rPr>
              <a:pPr algn="ctr"/>
              <a:t>‹#›</a:t>
            </a:fld>
            <a:endParaRPr lang="en-US" sz="1200" b="1" dirty="0">
              <a:solidFill>
                <a:schemeClr val="accent2">
                  <a:lumMod val="75000"/>
                </a:schemeClr>
              </a:solidFill>
              <a:latin typeface="Century Gothic" pitchFamily="34" charset="0"/>
            </a:endParaRP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45719"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722313" y="1981204"/>
            <a:ext cx="77724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Content Placeholder 2"/>
          <p:cNvSpPr>
            <a:spLocks noGrp="1"/>
          </p:cNvSpPr>
          <p:nvPr>
            <p:ph sz="half" idx="1"/>
          </p:nvPr>
        </p:nvSpPr>
        <p:spPr>
          <a:xfrm>
            <a:off x="457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2/14/2019</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6"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3"/>
          </p:nvPr>
        </p:nvSpPr>
        <p:spPr>
          <a:xfrm>
            <a:off x="4721227" y="2244970"/>
            <a:ext cx="4041775"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p:spPr>
        <p:txBody>
          <a:bodyPr/>
          <a:lstStyle/>
          <a:p>
            <a:fld id="{9FA4CAD8-0EA7-4615-B69B-B2F199EF3A93}" type="datetime1">
              <a:rPr lang="en-US" smtClean="0"/>
              <a:t>2/14/2019</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2/14/2019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90"/>
            <a:ext cx="5102352"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5353496" y="2010730"/>
            <a:ext cx="338328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12"/>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2"/>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2" y="308280"/>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5410184" y="36025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5410202" y="440116"/>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2/14/2019</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51" indent="-256026"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52" indent="-246882"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21" indent="-219451"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47" indent="-201163"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403" y="751116"/>
            <a:ext cx="8763654" cy="2046514"/>
          </a:xfrm>
        </p:spPr>
        <p:txBody>
          <a:bodyPr>
            <a:normAutofit fontScale="90000"/>
          </a:bodyPr>
          <a:lstStyle/>
          <a:p>
            <a:pPr algn="ctr"/>
            <a:r>
              <a:rPr lang="en-US" dirty="0" smtClean="0"/>
              <a:t>CO2015</a:t>
            </a:r>
            <a:br>
              <a:rPr lang="en-US" dirty="0" smtClean="0"/>
            </a:br>
            <a:r>
              <a:rPr lang="en-US" dirty="0" smtClean="0">
                <a:solidFill>
                  <a:srgbClr val="FFFF00"/>
                </a:solidFill>
              </a:rPr>
              <a:t/>
            </a:r>
            <a:br>
              <a:rPr lang="en-US" dirty="0" smtClean="0">
                <a:solidFill>
                  <a:srgbClr val="FFFF00"/>
                </a:solidFill>
              </a:rPr>
            </a:br>
            <a:r>
              <a:rPr lang="en-US" sz="4900" dirty="0" smtClean="0">
                <a:solidFill>
                  <a:srgbClr val="FFFF00"/>
                </a:solidFill>
              </a:rPr>
              <a:t>Basic Electronic Circuit Components </a:t>
            </a:r>
            <a:endParaRPr lang="en-US" dirty="0"/>
          </a:p>
        </p:txBody>
      </p:sp>
      <p:pic>
        <p:nvPicPr>
          <p:cNvPr id="2050" name="Picture 2" descr="https://encrypted-tbn1.gstatic.com/images?q=tbn:ANd9GcQTCPTlYf1b_ebHEim6KEnQJlEAFOsb3klDN9yEDZE8h00fzUSQ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98" y="4067862"/>
            <a:ext cx="4969574" cy="27046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yenra.com/electronic-circuits/electronic-circui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348" y="4314546"/>
            <a:ext cx="3673929" cy="14051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a:srcRect l="3844" t="16590" r="6227" b="15691"/>
          <a:stretch/>
        </p:blipFill>
        <p:spPr>
          <a:xfrm>
            <a:off x="6184871" y="6068254"/>
            <a:ext cx="2926471" cy="758716"/>
          </a:xfrm>
          <a:prstGeom prst="rect">
            <a:avLst/>
          </a:prstGeom>
        </p:spPr>
      </p:pic>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75200" y="1376737"/>
            <a:ext cx="4273550" cy="1671263"/>
          </a:xfrm>
        </p:spPr>
        <p:txBody>
          <a:bodyPr/>
          <a:lstStyle/>
          <a:p>
            <a:r>
              <a:rPr lang="en-US" dirty="0" smtClean="0">
                <a:latin typeface="Arial" panose="020B0604020202020204" pitchFamily="34" charset="0"/>
                <a:cs typeface="Arial" panose="020B0604020202020204" pitchFamily="34" charset="0"/>
              </a:rPr>
              <a:t>Pulse noise avoidance</a:t>
            </a:r>
          </a:p>
          <a:p>
            <a:r>
              <a:rPr lang="en-US" dirty="0" smtClean="0">
                <a:latin typeface="Arial" panose="020B0604020202020204" pitchFamily="34" charset="0"/>
                <a:cs typeface="Arial" panose="020B0604020202020204" pitchFamily="34" charset="0"/>
              </a:rPr>
              <a:t>ADSL Modem (RJ45)</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Twisted Pair Cables</a:t>
            </a:r>
            <a:endParaRPr lang="en-US" dirty="0"/>
          </a:p>
        </p:txBody>
      </p:sp>
      <p:pic>
        <p:nvPicPr>
          <p:cNvPr id="6146" name="Picture 2" descr="Image result for twisted pair c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98" y="1376737"/>
            <a:ext cx="3875942" cy="23514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18" y="3569959"/>
            <a:ext cx="2928942" cy="29289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ADSL mod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760" y="3569959"/>
            <a:ext cx="3769360" cy="251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81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9010221" cy="939743"/>
          </a:xfrm>
        </p:spPr>
        <p:txBody>
          <a:bodyPr/>
          <a:lstStyle/>
          <a:p>
            <a:r>
              <a:rPr lang="en-US" dirty="0" smtClean="0">
                <a:latin typeface="Arial" panose="020B0604020202020204" pitchFamily="34" charset="0"/>
                <a:cs typeface="Arial" panose="020B0604020202020204" pitchFamily="34" charset="0"/>
              </a:rPr>
              <a:t>The most popular storage device</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Battery</a:t>
            </a:r>
            <a:endParaRPr lang="en-US" dirty="0"/>
          </a:p>
        </p:txBody>
      </p:sp>
      <p:pic>
        <p:nvPicPr>
          <p:cNvPr id="7170" name="Picture 2" descr="Image result for batt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 y="1991361"/>
            <a:ext cx="7927134" cy="36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486400"/>
            <a:ext cx="9010221" cy="1088136"/>
          </a:xfrm>
        </p:spPr>
        <p:txBody>
          <a:bodyPr/>
          <a:lstStyle/>
          <a:p>
            <a:r>
              <a:rPr lang="en-US" dirty="0" smtClean="0">
                <a:latin typeface="Arial" panose="020B0604020202020204" pitchFamily="34" charset="0"/>
                <a:cs typeface="Arial" panose="020B0604020202020204" pitchFamily="34" charset="0"/>
              </a:rPr>
              <a:t>Battery capacity: 3500mAh</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Rechargeable Batteries</a:t>
            </a:r>
            <a:endParaRPr lang="en-US" dirty="0"/>
          </a:p>
        </p:txBody>
      </p:sp>
      <p:pic>
        <p:nvPicPr>
          <p:cNvPr id="8194" name="Picture 2" descr="Image result for rechargeable batte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19" y="1273996"/>
            <a:ext cx="2787015" cy="18580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rechargeable 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19" y="3132006"/>
            <a:ext cx="2957005" cy="16117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mart phones lap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870" y="1520504"/>
            <a:ext cx="3966210" cy="305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Super Capacitors</a:t>
            </a:r>
            <a:endParaRPr lang="en-US" dirty="0"/>
          </a:p>
        </p:txBody>
      </p:sp>
      <p:pic>
        <p:nvPicPr>
          <p:cNvPr id="10242"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9" y="1273996"/>
            <a:ext cx="3382645" cy="33826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ap 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74" y="3912427"/>
            <a:ext cx="3336494" cy="219427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uper capaci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361" y="2442197"/>
            <a:ext cx="2473620" cy="226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8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Rechargeable Batteries </a:t>
            </a:r>
            <a:r>
              <a:rPr lang="en-US" dirty="0" err="1" smtClean="0"/>
              <a:t>vs</a:t>
            </a:r>
            <a:r>
              <a:rPr lang="en-US" dirty="0" smtClean="0"/>
              <a:t> Super Capacitor</a:t>
            </a:r>
            <a:endParaRPr lang="en-US" dirty="0"/>
          </a:p>
        </p:txBody>
      </p:sp>
      <p:sp>
        <p:nvSpPr>
          <p:cNvPr id="5" name="Content Placeholder 6"/>
          <p:cNvSpPr txBox="1">
            <a:spLocks/>
          </p:cNvSpPr>
          <p:nvPr/>
        </p:nvSpPr>
        <p:spPr>
          <a:xfrm>
            <a:off x="2069828" y="2006011"/>
            <a:ext cx="4851400" cy="1141511"/>
          </a:xfrm>
          <a:prstGeom prst="rect">
            <a:avLst/>
          </a:prstGeom>
        </p:spPr>
        <p:txBody>
          <a:bodyPr>
            <a:noAutofit/>
          </a:bodyPr>
          <a:lstStyle/>
          <a:p>
            <a:pPr defTabSz="914400" fontAlgn="auto">
              <a:spcBef>
                <a:spcPct val="20000"/>
              </a:spcBef>
              <a:spcAft>
                <a:spcPts val="0"/>
              </a:spcAft>
              <a:buClr>
                <a:srgbClr val="FFC000"/>
              </a:buClr>
              <a:defRPr/>
            </a:pPr>
            <a:r>
              <a:rPr lang="en-US" sz="2000" b="1" dirty="0">
                <a:solidFill>
                  <a:schemeClr val="tx1"/>
                </a:solidFill>
                <a:latin typeface="+mn-lt"/>
                <a:ea typeface="+mn-ea"/>
                <a:cs typeface="+mn-cs"/>
              </a:rPr>
              <a:t>500</a:t>
            </a:r>
            <a:r>
              <a:rPr lang="en-US" sz="2000" dirty="0">
                <a:solidFill>
                  <a:schemeClr val="tx1"/>
                </a:solidFill>
                <a:latin typeface="+mn-lt"/>
                <a:ea typeface="+mn-ea"/>
                <a:cs typeface="+mn-cs"/>
              </a:rPr>
              <a:t> recharge cycles</a:t>
            </a:r>
          </a:p>
          <a:p>
            <a:pPr defTabSz="914400" fontAlgn="auto">
              <a:spcBef>
                <a:spcPct val="20000"/>
              </a:spcBef>
              <a:spcAft>
                <a:spcPts val="0"/>
              </a:spcAft>
              <a:buClr>
                <a:srgbClr val="FFC000"/>
              </a:buClr>
              <a:defRPr/>
            </a:pPr>
            <a:r>
              <a:rPr lang="en-US" sz="2000" dirty="0">
                <a:solidFill>
                  <a:schemeClr val="tx1"/>
                </a:solidFill>
                <a:latin typeface="+mn-lt"/>
                <a:ea typeface="+mn-ea"/>
                <a:cs typeface="+mn-cs"/>
              </a:rPr>
              <a:t>Difficult to estimate the state of charge</a:t>
            </a:r>
          </a:p>
          <a:p>
            <a:pPr defTabSz="914400" fontAlgn="auto">
              <a:spcBef>
                <a:spcPct val="20000"/>
              </a:spcBef>
              <a:spcAft>
                <a:spcPts val="0"/>
              </a:spcAft>
              <a:buClr>
                <a:srgbClr val="FFC000"/>
              </a:buClr>
              <a:defRPr/>
            </a:pPr>
            <a:r>
              <a:rPr lang="en-US" sz="2000" b="1" dirty="0">
                <a:solidFill>
                  <a:schemeClr val="tx1"/>
                </a:solidFill>
              </a:rPr>
              <a:t>Low leakage current</a:t>
            </a:r>
            <a:endParaRPr lang="en-US" sz="2000" b="1" dirty="0">
              <a:solidFill>
                <a:schemeClr val="tx1"/>
              </a:solidFill>
              <a:latin typeface="+mn-lt"/>
              <a:ea typeface="+mn-ea"/>
              <a:cs typeface="+mn-cs"/>
            </a:endParaRPr>
          </a:p>
        </p:txBody>
      </p:sp>
      <p:sp>
        <p:nvSpPr>
          <p:cNvPr id="6" name="Content Placeholder 6"/>
          <p:cNvSpPr txBox="1">
            <a:spLocks/>
          </p:cNvSpPr>
          <p:nvPr/>
        </p:nvSpPr>
        <p:spPr>
          <a:xfrm>
            <a:off x="2153376" y="4201407"/>
            <a:ext cx="3987262" cy="1193371"/>
          </a:xfrm>
          <a:prstGeom prst="rect">
            <a:avLst/>
          </a:prstGeom>
        </p:spPr>
        <p:txBody>
          <a:bodyPr vert="horz" lIns="91440" tIns="45720" rIns="91440" bIns="45720" rtlCol="0">
            <a:normAutofit/>
          </a:bodyPr>
          <a:lstStyle/>
          <a:p>
            <a:pPr lvl="0">
              <a:spcBef>
                <a:spcPct val="20000"/>
              </a:spcBef>
              <a:buClr>
                <a:srgbClr val="FFC000"/>
              </a:buClr>
            </a:pPr>
            <a:r>
              <a:rPr kumimoji="0" lang="en-US" sz="2000" b="1" i="0" u="none" strike="noStrike" kern="1200" cap="none" spc="0" normalizeH="0" baseline="0" noProof="0" dirty="0">
                <a:ln>
                  <a:noFill/>
                </a:ln>
                <a:solidFill>
                  <a:schemeClr val="tx1"/>
                </a:solidFill>
                <a:effectLst/>
                <a:uLnTx/>
                <a:uFillTx/>
                <a:latin typeface="+mj-lt"/>
                <a:ea typeface="+mn-ea"/>
                <a:cs typeface="+mn-cs"/>
              </a:rPr>
              <a:t>500 000 </a:t>
            </a:r>
            <a:r>
              <a:rPr lang="en-US" sz="2000" dirty="0">
                <a:latin typeface="+mj-lt"/>
              </a:rPr>
              <a:t>recharge cycles</a:t>
            </a:r>
            <a:endParaRPr kumimoji="0" lang="en-US" sz="2000" i="0" u="none" strike="noStrike" kern="1200" cap="none" spc="0" normalizeH="0" baseline="0" noProof="0" dirty="0">
              <a:ln>
                <a:noFill/>
              </a:ln>
              <a:solidFill>
                <a:schemeClr val="tx1"/>
              </a:solidFill>
              <a:effectLst/>
              <a:uLnTx/>
              <a:uFillTx/>
              <a:latin typeface="+mj-lt"/>
              <a:ea typeface="+mn-ea"/>
              <a:cs typeface="+mn-cs"/>
            </a:endParaRPr>
          </a:p>
          <a:p>
            <a:pPr marR="0" lvl="0" algn="l" defTabSz="914400" rtl="0" eaLnBrk="1" fontAlgn="auto" latinLnBrk="0" hangingPunct="1">
              <a:lnSpc>
                <a:spcPct val="100000"/>
              </a:lnSpc>
              <a:spcBef>
                <a:spcPct val="20000"/>
              </a:spcBef>
              <a:spcAft>
                <a:spcPts val="0"/>
              </a:spcAft>
              <a:buClr>
                <a:srgbClr val="FFC000"/>
              </a:buClr>
              <a:buSzTx/>
              <a:tabLst/>
              <a:defRPr/>
            </a:pPr>
            <a:r>
              <a:rPr kumimoji="0" lang="en-US" sz="2000" i="0" u="none" strike="noStrike" kern="1200" cap="none" spc="0" normalizeH="0" baseline="0" noProof="0" dirty="0">
                <a:ln>
                  <a:noFill/>
                </a:ln>
                <a:solidFill>
                  <a:schemeClr val="tx1"/>
                </a:solidFill>
                <a:effectLst/>
                <a:uLnTx/>
                <a:uFillTx/>
                <a:latin typeface="+mj-lt"/>
                <a:ea typeface="+mn-ea"/>
                <a:cs typeface="+mn-cs"/>
              </a:rPr>
              <a:t>Easy to estimate</a:t>
            </a:r>
            <a:r>
              <a:rPr kumimoji="0" lang="en-US" sz="2000" i="0" u="none" strike="noStrike" kern="1200" cap="none" spc="0" normalizeH="0" noProof="0" dirty="0">
                <a:ln>
                  <a:noFill/>
                </a:ln>
                <a:solidFill>
                  <a:schemeClr val="tx1"/>
                </a:solidFill>
                <a:effectLst/>
                <a:uLnTx/>
                <a:uFillTx/>
                <a:latin typeface="+mj-lt"/>
                <a:ea typeface="+mn-ea"/>
                <a:cs typeface="+mn-cs"/>
              </a:rPr>
              <a:t> </a:t>
            </a:r>
            <a:r>
              <a:rPr kumimoji="0" lang="en-US" sz="2000" i="0" u="none" strike="noStrike" kern="1200" cap="none" spc="0" normalizeH="0" baseline="0" noProof="0" dirty="0">
                <a:ln>
                  <a:noFill/>
                </a:ln>
                <a:solidFill>
                  <a:schemeClr val="tx1"/>
                </a:solidFill>
                <a:effectLst/>
                <a:uLnTx/>
                <a:uFillTx/>
                <a:latin typeface="+mj-lt"/>
                <a:ea typeface="+mn-ea"/>
                <a:cs typeface="+mn-cs"/>
              </a:rPr>
              <a:t>the state of charge</a:t>
            </a:r>
            <a:endParaRPr kumimoji="0" lang="en-US" sz="2000" i="0" u="none" strike="noStrike" kern="1200" cap="none" spc="0" normalizeH="0" noProof="0" dirty="0">
              <a:ln>
                <a:noFill/>
              </a:ln>
              <a:solidFill>
                <a:schemeClr val="tx1"/>
              </a:solidFill>
              <a:effectLst/>
              <a:uLnTx/>
              <a:uFillTx/>
              <a:latin typeface="+mj-lt"/>
              <a:ea typeface="+mn-ea"/>
              <a:cs typeface="+mn-cs"/>
            </a:endParaRPr>
          </a:p>
          <a:p>
            <a:pPr marR="0" lvl="0" algn="l" defTabSz="914400" rtl="0" eaLnBrk="1" fontAlgn="auto" latinLnBrk="0" hangingPunct="1">
              <a:lnSpc>
                <a:spcPct val="100000"/>
              </a:lnSpc>
              <a:spcBef>
                <a:spcPct val="20000"/>
              </a:spcBef>
              <a:spcAft>
                <a:spcPts val="0"/>
              </a:spcAft>
              <a:buClr>
                <a:srgbClr val="FFC000"/>
              </a:buClr>
              <a:buSzTx/>
              <a:tabLst/>
              <a:defRPr/>
            </a:pPr>
            <a:r>
              <a:rPr lang="en-US" sz="2000" b="1" baseline="0" dirty="0">
                <a:latin typeface="+mj-lt"/>
              </a:rPr>
              <a:t>High leakage current</a:t>
            </a:r>
            <a:endParaRPr kumimoji="0" lang="en-US" sz="2000" b="1" i="0" u="none" strike="noStrike" kern="1200" cap="none" spc="0" normalizeH="0" baseline="0" noProof="0" dirty="0">
              <a:ln>
                <a:noFill/>
              </a:ln>
              <a:solidFill>
                <a:schemeClr val="tx1"/>
              </a:solidFill>
              <a:effectLst/>
              <a:uLnTx/>
              <a:uFillTx/>
              <a:latin typeface="+mj-lt"/>
              <a:ea typeface="+mn-ea"/>
              <a:cs typeface="+mn-cs"/>
            </a:endParaRPr>
          </a:p>
        </p:txBody>
      </p:sp>
      <p:sp>
        <p:nvSpPr>
          <p:cNvPr id="7" name="Rectangle 6"/>
          <p:cNvSpPr/>
          <p:nvPr/>
        </p:nvSpPr>
        <p:spPr>
          <a:xfrm>
            <a:off x="789124" y="5166178"/>
            <a:ext cx="835485" cy="338554"/>
          </a:xfrm>
          <a:prstGeom prst="rect">
            <a:avLst/>
          </a:prstGeom>
        </p:spPr>
        <p:txBody>
          <a:bodyPr wrap="none">
            <a:spAutoFit/>
          </a:bodyPr>
          <a:lstStyle/>
          <a:p>
            <a:r>
              <a:rPr lang="en-US" sz="1600" dirty="0"/>
              <a:t>[</a:t>
            </a:r>
            <a:r>
              <a:rPr lang="en-US" sz="1600" dirty="0" err="1"/>
              <a:t>CapXX</a:t>
            </a:r>
            <a:r>
              <a:rPr lang="en-US" sz="1600" dirty="0"/>
              <a:t>]</a:t>
            </a:r>
            <a:endParaRPr lang="fr-FR" sz="1600" dirty="0"/>
          </a:p>
        </p:txBody>
      </p:sp>
      <p:sp>
        <p:nvSpPr>
          <p:cNvPr id="8" name="Rectangle 7"/>
          <p:cNvSpPr/>
          <p:nvPr/>
        </p:nvSpPr>
        <p:spPr>
          <a:xfrm>
            <a:off x="705576" y="2740693"/>
            <a:ext cx="1021626" cy="338554"/>
          </a:xfrm>
          <a:prstGeom prst="rect">
            <a:avLst/>
          </a:prstGeom>
        </p:spPr>
        <p:txBody>
          <a:bodyPr wrap="none">
            <a:spAutoFit/>
          </a:bodyPr>
          <a:lstStyle/>
          <a:p>
            <a:r>
              <a:rPr lang="en-US" sz="1600" dirty="0"/>
              <a:t>[</a:t>
            </a:r>
            <a:r>
              <a:rPr lang="en-US" sz="1600" dirty="0" err="1"/>
              <a:t>Cymbet</a:t>
            </a:r>
            <a:r>
              <a:rPr lang="en-US" sz="1600" dirty="0"/>
              <a:t> ]</a:t>
            </a:r>
            <a:endParaRPr lang="fr-FR" sz="1600" dirty="0"/>
          </a:p>
        </p:txBody>
      </p:sp>
      <p:pic>
        <p:nvPicPr>
          <p:cNvPr id="9" name="Picture 8" descr="Capxx.gif"/>
          <p:cNvPicPr>
            <a:picLocks noChangeAspect="1"/>
          </p:cNvPicPr>
          <p:nvPr/>
        </p:nvPicPr>
        <p:blipFill>
          <a:blip r:embed="rId2"/>
          <a:srcRect t="3885" b="25940"/>
          <a:stretch>
            <a:fillRect/>
          </a:stretch>
        </p:blipFill>
        <p:spPr>
          <a:xfrm>
            <a:off x="698228" y="4201407"/>
            <a:ext cx="1086122" cy="990600"/>
          </a:xfrm>
          <a:prstGeom prst="rect">
            <a:avLst/>
          </a:prstGeom>
        </p:spPr>
      </p:pic>
      <p:pic>
        <p:nvPicPr>
          <p:cNvPr id="10" name="Picture 9" descr="Cymbet.jpg"/>
          <p:cNvPicPr>
            <a:picLocks noChangeAspect="1"/>
          </p:cNvPicPr>
          <p:nvPr/>
        </p:nvPicPr>
        <p:blipFill>
          <a:blip r:embed="rId3" cstate="print"/>
          <a:stretch>
            <a:fillRect/>
          </a:stretch>
        </p:blipFill>
        <p:spPr>
          <a:xfrm>
            <a:off x="698228" y="2004522"/>
            <a:ext cx="1122729" cy="716343"/>
          </a:xfrm>
          <a:prstGeom prst="rect">
            <a:avLst/>
          </a:prstGeom>
        </p:spPr>
      </p:pic>
    </p:spTree>
    <p:extLst>
      <p:ext uri="{BB962C8B-B14F-4D97-AF65-F5344CB8AC3E}">
        <p14:creationId xmlns:p14="http://schemas.microsoft.com/office/powerpoint/2010/main" val="26530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161280"/>
            <a:ext cx="9010221" cy="1413256"/>
          </a:xfrm>
        </p:spPr>
        <p:txBody>
          <a:bodyPr/>
          <a:lstStyle/>
          <a:p>
            <a:r>
              <a:rPr lang="en-US" dirty="0" smtClean="0">
                <a:latin typeface="Arial" panose="020B0604020202020204" pitchFamily="34" charset="0"/>
                <a:cs typeface="Arial" panose="020B0604020202020204" pitchFamily="34" charset="0"/>
              </a:rPr>
              <a:t>IC Rechargeable Batteries</a:t>
            </a:r>
          </a:p>
          <a:p>
            <a:r>
              <a:rPr lang="en-US" dirty="0" smtClean="0">
                <a:latin typeface="Arial" panose="020B0604020202020204" pitchFamily="34" charset="0"/>
                <a:cs typeface="Arial" panose="020B0604020202020204" pitchFamily="34" charset="0"/>
              </a:rPr>
              <a:t>Hybrid Batteries (Batteries + Capacitors)</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New Generation of Batteries</a:t>
            </a:r>
            <a:endParaRPr lang="en-US"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0" y="1273996"/>
            <a:ext cx="4572000" cy="32385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72" y="1456876"/>
            <a:ext cx="4133935" cy="263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Internet of Things Platforms</a:t>
            </a:r>
            <a:endParaRPr lang="en-US" dirty="0"/>
          </a:p>
        </p:txBody>
      </p:sp>
      <p:pic>
        <p:nvPicPr>
          <p:cNvPr id="4" name="Picture 3" descr="powwow.jpg"/>
          <p:cNvPicPr>
            <a:picLocks noChangeAspect="1"/>
          </p:cNvPicPr>
          <p:nvPr/>
        </p:nvPicPr>
        <p:blipFill>
          <a:blip r:embed="rId2"/>
          <a:srcRect t="23560"/>
          <a:stretch>
            <a:fillRect/>
          </a:stretch>
        </p:blipFill>
        <p:spPr>
          <a:xfrm>
            <a:off x="314464" y="1313505"/>
            <a:ext cx="1354899" cy="1798320"/>
          </a:xfrm>
          <a:prstGeom prst="rect">
            <a:avLst/>
          </a:prstGeom>
        </p:spPr>
      </p:pic>
      <p:pic>
        <p:nvPicPr>
          <p:cNvPr id="5" name="Picture 2" descr="http://www.openautomation.net/uploadsproductos/micaz_lg.jpg"/>
          <p:cNvPicPr>
            <a:picLocks noChangeAspect="1" noChangeArrowheads="1"/>
          </p:cNvPicPr>
          <p:nvPr/>
        </p:nvPicPr>
        <p:blipFill>
          <a:blip r:embed="rId3"/>
          <a:srcRect/>
          <a:stretch>
            <a:fillRect/>
          </a:stretch>
        </p:blipFill>
        <p:spPr bwMode="auto">
          <a:xfrm>
            <a:off x="3352116" y="1364074"/>
            <a:ext cx="2232780" cy="1987174"/>
          </a:xfrm>
          <a:prstGeom prst="rect">
            <a:avLst/>
          </a:prstGeom>
          <a:noFill/>
        </p:spPr>
      </p:pic>
      <p:pic>
        <p:nvPicPr>
          <p:cNvPr id="6" name="Picture 4" descr="http://images.libelium.es/content/products/mote-runner/waspmote_mote_runner_24.png"/>
          <p:cNvPicPr>
            <a:picLocks noChangeAspect="1" noChangeArrowheads="1"/>
          </p:cNvPicPr>
          <p:nvPr/>
        </p:nvPicPr>
        <p:blipFill>
          <a:blip r:embed="rId4"/>
          <a:srcRect/>
          <a:stretch>
            <a:fillRect/>
          </a:stretch>
        </p:blipFill>
        <p:spPr bwMode="auto">
          <a:xfrm>
            <a:off x="6519672" y="1190053"/>
            <a:ext cx="2414016" cy="2245035"/>
          </a:xfrm>
          <a:prstGeom prst="rect">
            <a:avLst/>
          </a:prstGeom>
          <a:noFill/>
        </p:spPr>
      </p:pic>
      <p:sp>
        <p:nvSpPr>
          <p:cNvPr id="7" name="TextBox 6"/>
          <p:cNvSpPr txBox="1"/>
          <p:nvPr/>
        </p:nvSpPr>
        <p:spPr>
          <a:xfrm>
            <a:off x="165197" y="3223839"/>
            <a:ext cx="1805046" cy="584775"/>
          </a:xfrm>
          <a:prstGeom prst="rect">
            <a:avLst/>
          </a:prstGeom>
          <a:noFill/>
        </p:spPr>
        <p:txBody>
          <a:bodyPr wrap="none" rtlCol="0">
            <a:spAutoFit/>
          </a:bodyPr>
          <a:lstStyle/>
          <a:p>
            <a:r>
              <a:rPr lang="en-US" sz="3200" b="1" dirty="0" err="1"/>
              <a:t>PowWow</a:t>
            </a:r>
            <a:endParaRPr lang="en-US" sz="3200" b="1" dirty="0"/>
          </a:p>
        </p:txBody>
      </p:sp>
      <p:sp>
        <p:nvSpPr>
          <p:cNvPr id="8" name="TextBox 7"/>
          <p:cNvSpPr txBox="1"/>
          <p:nvPr/>
        </p:nvSpPr>
        <p:spPr>
          <a:xfrm>
            <a:off x="6709994" y="3226014"/>
            <a:ext cx="2144561" cy="584775"/>
          </a:xfrm>
          <a:prstGeom prst="rect">
            <a:avLst/>
          </a:prstGeom>
          <a:noFill/>
        </p:spPr>
        <p:txBody>
          <a:bodyPr wrap="none" rtlCol="0">
            <a:spAutoFit/>
          </a:bodyPr>
          <a:lstStyle/>
          <a:p>
            <a:r>
              <a:rPr lang="en-US" sz="3200" b="1" dirty="0"/>
              <a:t>Wasp Mote</a:t>
            </a:r>
          </a:p>
        </p:txBody>
      </p:sp>
      <p:sp>
        <p:nvSpPr>
          <p:cNvPr id="9" name="TextBox 8"/>
          <p:cNvSpPr txBox="1"/>
          <p:nvPr/>
        </p:nvSpPr>
        <p:spPr>
          <a:xfrm>
            <a:off x="3652996" y="3206298"/>
            <a:ext cx="1211357" cy="584775"/>
          </a:xfrm>
          <a:prstGeom prst="rect">
            <a:avLst/>
          </a:prstGeom>
          <a:noFill/>
        </p:spPr>
        <p:txBody>
          <a:bodyPr wrap="none" rtlCol="0">
            <a:spAutoFit/>
          </a:bodyPr>
          <a:lstStyle/>
          <a:p>
            <a:r>
              <a:rPr lang="en-US" sz="3200" b="1" dirty="0" err="1"/>
              <a:t>MicaZ</a:t>
            </a:r>
            <a:endParaRPr lang="en-US" sz="3200" b="1" dirty="0"/>
          </a:p>
        </p:txBody>
      </p:sp>
      <p:grpSp>
        <p:nvGrpSpPr>
          <p:cNvPr id="10" name="Group 9"/>
          <p:cNvGrpSpPr/>
          <p:nvPr/>
        </p:nvGrpSpPr>
        <p:grpSpPr>
          <a:xfrm>
            <a:off x="417671" y="3984886"/>
            <a:ext cx="8251938" cy="2752085"/>
            <a:chOff x="2000303" y="2062125"/>
            <a:chExt cx="8197849" cy="2577702"/>
          </a:xfrm>
        </p:grpSpPr>
        <p:sp>
          <p:nvSpPr>
            <p:cNvPr id="11" name="Rectangle 10"/>
            <p:cNvSpPr/>
            <p:nvPr/>
          </p:nvSpPr>
          <p:spPr>
            <a:xfrm rot="10800000">
              <a:off x="8902752" y="2112925"/>
              <a:ext cx="1295400" cy="2209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263952" y="2417724"/>
              <a:ext cx="1447800" cy="609601"/>
            </a:xfrm>
            <a:prstGeom prst="roundRect">
              <a:avLst/>
            </a:prstGeom>
            <a:noFill/>
            <a:ln w="25400">
              <a:solidFill>
                <a:srgbClr val="FFC000"/>
              </a:solidFill>
              <a:prstDash val="solid"/>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icon_squared.jpg"/>
            <p:cNvPicPr preferRelativeResize="0">
              <a:picLocks/>
            </p:cNvPicPr>
            <p:nvPr/>
          </p:nvPicPr>
          <p:blipFill>
            <a:blip r:embed="rId5" cstate="print"/>
            <a:srcRect l="33908" r="33908" b="67073"/>
            <a:stretch>
              <a:fillRect/>
            </a:stretch>
          </p:blipFill>
          <p:spPr>
            <a:xfrm>
              <a:off x="2349552" y="2455825"/>
              <a:ext cx="533400" cy="533400"/>
            </a:xfrm>
            <a:prstGeom prst="rect">
              <a:avLst/>
            </a:prstGeom>
          </p:spPr>
        </p:pic>
        <p:sp>
          <p:nvSpPr>
            <p:cNvPr id="14" name="Rounded Rectangle 13"/>
            <p:cNvSpPr/>
            <p:nvPr/>
          </p:nvSpPr>
          <p:spPr>
            <a:xfrm>
              <a:off x="5397552" y="2849525"/>
              <a:ext cx="1066800" cy="823912"/>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600" dirty="0">
                  <a:latin typeface="Times New Roman" pitchFamily="18" charset="0"/>
                  <a:cs typeface="Times New Roman" pitchFamily="18" charset="0"/>
                </a:rPr>
                <a:t>Energy </a:t>
              </a:r>
            </a:p>
            <a:p>
              <a:pPr algn="ctr"/>
              <a:r>
                <a:rPr lang="en-US" sz="1600" dirty="0">
                  <a:latin typeface="Times New Roman" pitchFamily="18" charset="0"/>
                  <a:cs typeface="Times New Roman" pitchFamily="18" charset="0"/>
                </a:rPr>
                <a:t>Flow</a:t>
              </a:r>
            </a:p>
            <a:p>
              <a:pPr algn="ctr"/>
              <a:r>
                <a:rPr lang="en-US" sz="1600" dirty="0">
                  <a:latin typeface="Times New Roman" pitchFamily="18" charset="0"/>
                  <a:cs typeface="Times New Roman" pitchFamily="18" charset="0"/>
                </a:rPr>
                <a:t>Controller</a:t>
              </a:r>
            </a:p>
          </p:txBody>
        </p:sp>
        <p:cxnSp>
          <p:nvCxnSpPr>
            <p:cNvPr id="15" name="Elbow Connector 14"/>
            <p:cNvCxnSpPr>
              <a:stCxn id="12" idx="3"/>
              <a:endCxn id="14" idx="1"/>
            </p:cNvCxnSpPr>
            <p:nvPr/>
          </p:nvCxnSpPr>
          <p:spPr>
            <a:xfrm>
              <a:off x="4711752" y="2722525"/>
              <a:ext cx="685800" cy="538956"/>
            </a:xfrm>
            <a:prstGeom prst="bentConnector3">
              <a:avLst>
                <a:gd name="adj1" fmla="val 38889"/>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6464352" y="3675025"/>
              <a:ext cx="1066800" cy="533400"/>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600" dirty="0" err="1">
                  <a:latin typeface="Times New Roman" pitchFamily="18" charset="0"/>
                  <a:cs typeface="Times New Roman" pitchFamily="18" charset="0"/>
                </a:rPr>
                <a:t>StoreCap</a:t>
              </a:r>
              <a:endParaRPr lang="en-US" sz="1600" dirty="0">
                <a:latin typeface="Times New Roman" pitchFamily="18" charset="0"/>
                <a:cs typeface="Times New Roman" pitchFamily="18" charset="0"/>
              </a:endParaRPr>
            </a:p>
          </p:txBody>
        </p:sp>
        <p:sp>
          <p:nvSpPr>
            <p:cNvPr id="17" name="Rounded Rectangle 16"/>
            <p:cNvSpPr/>
            <p:nvPr/>
          </p:nvSpPr>
          <p:spPr>
            <a:xfrm>
              <a:off x="7759752" y="2417724"/>
              <a:ext cx="990600" cy="457201"/>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600" dirty="0">
                  <a:latin typeface="Times New Roman" pitchFamily="18" charset="0"/>
                  <a:cs typeface="Times New Roman" pitchFamily="18" charset="0"/>
                </a:rPr>
                <a:t>DC-DC</a:t>
              </a:r>
            </a:p>
            <a:p>
              <a:pPr algn="ctr"/>
              <a:r>
                <a:rPr lang="en-US" sz="1600" dirty="0">
                  <a:latin typeface="Times New Roman" pitchFamily="18" charset="0"/>
                  <a:cs typeface="Times New Roman" pitchFamily="18" charset="0"/>
                </a:rPr>
                <a:t>Converter</a:t>
              </a:r>
            </a:p>
          </p:txBody>
        </p:sp>
        <p:cxnSp>
          <p:nvCxnSpPr>
            <p:cNvPr id="18" name="Elbow Connector 17"/>
            <p:cNvCxnSpPr>
              <a:endCxn id="14" idx="1"/>
            </p:cNvCxnSpPr>
            <p:nvPr/>
          </p:nvCxnSpPr>
          <p:spPr>
            <a:xfrm flipV="1">
              <a:off x="4711752" y="3261481"/>
              <a:ext cx="685800" cy="516177"/>
            </a:xfrm>
            <a:prstGeom prst="bentConnector3">
              <a:avLst>
                <a:gd name="adj1" fmla="val 38889"/>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57"/>
            <p:cNvCxnSpPr>
              <a:stCxn id="14" idx="0"/>
              <a:endCxn id="35" idx="1"/>
            </p:cNvCxnSpPr>
            <p:nvPr/>
          </p:nvCxnSpPr>
          <p:spPr>
            <a:xfrm rot="5400000" flipH="1" flipV="1">
              <a:off x="6096052" y="2481225"/>
              <a:ext cx="203200" cy="533400"/>
            </a:xfrm>
            <a:prstGeom prst="bentConnector2">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97152" y="2062125"/>
              <a:ext cx="1752600" cy="345930"/>
            </a:xfrm>
            <a:prstGeom prst="rect">
              <a:avLst/>
            </a:prstGeom>
            <a:noFill/>
          </p:spPr>
          <p:txBody>
            <a:bodyPr wrap="square" rtlCol="0">
              <a:spAutoFit/>
            </a:bodyPr>
            <a:lstStyle/>
            <a:p>
              <a:pPr algn="ctr"/>
              <a:r>
                <a:rPr lang="en-US" sz="1800" dirty="0">
                  <a:latin typeface="Times New Roman" pitchFamily="18" charset="0"/>
                  <a:cs typeface="Times New Roman" pitchFamily="18" charset="0"/>
                </a:rPr>
                <a:t>Harvesters</a:t>
              </a:r>
            </a:p>
          </p:txBody>
        </p:sp>
        <p:sp>
          <p:nvSpPr>
            <p:cNvPr id="21" name="TextBox 20"/>
            <p:cNvSpPr txBox="1"/>
            <p:nvPr/>
          </p:nvSpPr>
          <p:spPr>
            <a:xfrm>
              <a:off x="3961101" y="2936711"/>
              <a:ext cx="841157" cy="547721"/>
            </a:xfrm>
            <a:prstGeom prst="rect">
              <a:avLst/>
            </a:prstGeom>
            <a:noFill/>
          </p:spPr>
          <p:txBody>
            <a:bodyPr wrap="none" rtlCol="0">
              <a:spAutoFit/>
            </a:bodyPr>
            <a:lstStyle/>
            <a:p>
              <a:pPr algn="ctr"/>
              <a:r>
                <a:rPr lang="en-US" sz="1600" dirty="0">
                  <a:latin typeface="Times New Roman" pitchFamily="18" charset="0"/>
                  <a:cs typeface="Times New Roman" pitchFamily="18" charset="0"/>
                </a:rPr>
                <a:t>Energy</a:t>
              </a:r>
            </a:p>
            <a:p>
              <a:pPr algn="ctr"/>
              <a:r>
                <a:rPr lang="en-US" sz="1600" dirty="0">
                  <a:latin typeface="Times New Roman" pitchFamily="18" charset="0"/>
                  <a:cs typeface="Times New Roman" pitchFamily="18" charset="0"/>
                </a:rPr>
                <a:t>Adapter</a:t>
              </a:r>
            </a:p>
          </p:txBody>
        </p:sp>
        <p:sp>
          <p:nvSpPr>
            <p:cNvPr id="22" name="TextBox 21"/>
            <p:cNvSpPr txBox="1"/>
            <p:nvPr/>
          </p:nvSpPr>
          <p:spPr>
            <a:xfrm>
              <a:off x="2000303" y="2874925"/>
              <a:ext cx="1219199" cy="317102"/>
            </a:xfrm>
            <a:prstGeom prst="rect">
              <a:avLst/>
            </a:prstGeom>
            <a:noFill/>
          </p:spPr>
          <p:txBody>
            <a:bodyPr wrap="square" rtlCol="0">
              <a:spAutoFit/>
            </a:bodyPr>
            <a:lstStyle/>
            <a:p>
              <a:pPr algn="ctr"/>
              <a:r>
                <a:rPr lang="en-US" sz="1600" dirty="0">
                  <a:latin typeface="Times New Roman" pitchFamily="18" charset="0"/>
                  <a:cs typeface="Times New Roman" pitchFamily="18" charset="0"/>
                </a:rPr>
                <a:t>Solar</a:t>
              </a:r>
            </a:p>
          </p:txBody>
        </p:sp>
        <p:pic>
          <p:nvPicPr>
            <p:cNvPr id="23" name="Picture 22" descr="Plateforme_Cairn_2008 copy.png"/>
            <p:cNvPicPr>
              <a:picLocks noChangeAspect="1"/>
            </p:cNvPicPr>
            <p:nvPr/>
          </p:nvPicPr>
          <p:blipFill>
            <a:blip r:embed="rId6" cstate="print"/>
            <a:srcRect t="21111"/>
            <a:stretch>
              <a:fillRect/>
            </a:stretch>
          </p:blipFill>
          <p:spPr>
            <a:xfrm>
              <a:off x="9131352" y="2798725"/>
              <a:ext cx="766890" cy="973132"/>
            </a:xfrm>
            <a:prstGeom prst="rect">
              <a:avLst/>
            </a:prstGeom>
          </p:spPr>
        </p:pic>
        <p:pic>
          <p:nvPicPr>
            <p:cNvPr id="24" name="Picture 9"/>
            <p:cNvPicPr>
              <a:picLocks noChangeAspect="1" noChangeArrowheads="1"/>
            </p:cNvPicPr>
            <p:nvPr/>
          </p:nvPicPr>
          <p:blipFill>
            <a:blip r:embed="rId7" cstate="print"/>
            <a:srcRect/>
            <a:stretch>
              <a:fillRect/>
            </a:stretch>
          </p:blipFill>
          <p:spPr bwMode="auto">
            <a:xfrm>
              <a:off x="4097405" y="2646325"/>
              <a:ext cx="488461" cy="152400"/>
            </a:xfrm>
            <a:prstGeom prst="rect">
              <a:avLst/>
            </a:prstGeom>
            <a:noFill/>
            <a:ln w="9525">
              <a:noFill/>
              <a:miter lim="800000"/>
              <a:headEnd/>
              <a:tailEnd/>
            </a:ln>
            <a:effectLst/>
          </p:spPr>
        </p:pic>
        <p:cxnSp>
          <p:nvCxnSpPr>
            <p:cNvPr id="25" name="Elbow Connector 57"/>
            <p:cNvCxnSpPr>
              <a:stCxn id="17" idx="3"/>
            </p:cNvCxnSpPr>
            <p:nvPr/>
          </p:nvCxnSpPr>
          <p:spPr>
            <a:xfrm>
              <a:off x="8750352" y="2646325"/>
              <a:ext cx="762000" cy="304800"/>
            </a:xfrm>
            <a:prstGeom prst="bentConnector3">
              <a:avLst>
                <a:gd name="adj1" fmla="val 100833"/>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978952" y="2955889"/>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826552" y="2062125"/>
              <a:ext cx="1371600" cy="345930"/>
            </a:xfrm>
            <a:prstGeom prst="rect">
              <a:avLst/>
            </a:prstGeom>
            <a:noFill/>
          </p:spPr>
          <p:txBody>
            <a:bodyPr wrap="square" rtlCol="0">
              <a:spAutoFit/>
            </a:bodyPr>
            <a:lstStyle/>
            <a:p>
              <a:pPr algn="ctr"/>
              <a:r>
                <a:rPr lang="en-US" sz="1800" dirty="0">
                  <a:latin typeface="Times New Roman" pitchFamily="18" charset="0"/>
                  <a:cs typeface="Times New Roman" pitchFamily="18" charset="0"/>
                </a:rPr>
                <a:t>WSN node</a:t>
              </a:r>
            </a:p>
          </p:txBody>
        </p:sp>
        <p:cxnSp>
          <p:nvCxnSpPr>
            <p:cNvPr id="28" name="Straight Arrow Connector 27"/>
            <p:cNvCxnSpPr/>
            <p:nvPr/>
          </p:nvCxnSpPr>
          <p:spPr>
            <a:xfrm>
              <a:off x="2882952" y="2722525"/>
              <a:ext cx="38100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633156" y="4497159"/>
              <a:ext cx="45720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631676" y="4493330"/>
              <a:ext cx="457200" cy="1587"/>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16553" y="4322725"/>
              <a:ext cx="1219199" cy="317102"/>
            </a:xfrm>
            <a:prstGeom prst="rect">
              <a:avLst/>
            </a:prstGeom>
            <a:noFill/>
          </p:spPr>
          <p:txBody>
            <a:bodyPr wrap="square" rtlCol="0">
              <a:spAutoFit/>
            </a:bodyPr>
            <a:lstStyle/>
            <a:p>
              <a:pPr algn="ctr"/>
              <a:r>
                <a:rPr lang="en-US" sz="1600" dirty="0">
                  <a:latin typeface="Times New Roman" pitchFamily="18" charset="0"/>
                  <a:cs typeface="Times New Roman" pitchFamily="18" charset="0"/>
                </a:rPr>
                <a:t>Energy flow</a:t>
              </a:r>
            </a:p>
          </p:txBody>
        </p:sp>
        <p:sp>
          <p:nvSpPr>
            <p:cNvPr id="32" name="TextBox 31"/>
            <p:cNvSpPr txBox="1"/>
            <p:nvPr/>
          </p:nvSpPr>
          <p:spPr>
            <a:xfrm>
              <a:off x="7073953" y="4379030"/>
              <a:ext cx="1219199" cy="230619"/>
            </a:xfrm>
            <a:prstGeom prst="rect">
              <a:avLst/>
            </a:prstGeom>
            <a:noFill/>
          </p:spPr>
          <p:txBody>
            <a:bodyPr wrap="square" lIns="0" tIns="0" rIns="0" bIns="0" rtlCol="0">
              <a:spAutoFit/>
            </a:bodyPr>
            <a:lstStyle/>
            <a:p>
              <a:pPr algn="ctr"/>
              <a:r>
                <a:rPr lang="en-US" sz="1600" dirty="0">
                  <a:latin typeface="Times New Roman" pitchFamily="18" charset="0"/>
                  <a:cs typeface="Times New Roman" pitchFamily="18" charset="0"/>
                </a:rPr>
                <a:t>Signal control</a:t>
              </a:r>
            </a:p>
          </p:txBody>
        </p:sp>
        <p:grpSp>
          <p:nvGrpSpPr>
            <p:cNvPr id="33" name="Group 32"/>
            <p:cNvGrpSpPr/>
            <p:nvPr/>
          </p:nvGrpSpPr>
          <p:grpSpPr>
            <a:xfrm>
              <a:off x="2000303" y="3255925"/>
              <a:ext cx="2711449" cy="826533"/>
              <a:chOff x="1022351" y="5193268"/>
              <a:chExt cx="2711449" cy="826533"/>
            </a:xfrm>
          </p:grpSpPr>
          <p:pic>
            <p:nvPicPr>
              <p:cNvPr id="46" name="Picture 45" descr="icon_squared.jpg"/>
              <p:cNvPicPr preferRelativeResize="0">
                <a:picLocks/>
              </p:cNvPicPr>
              <p:nvPr/>
            </p:nvPicPr>
            <p:blipFill>
              <a:blip r:embed="rId5" cstate="print"/>
              <a:srcRect l="33908" t="67073" r="33908"/>
              <a:stretch>
                <a:fillRect/>
              </a:stretch>
            </p:blipFill>
            <p:spPr>
              <a:xfrm>
                <a:off x="1374648" y="5464303"/>
                <a:ext cx="530352" cy="507872"/>
              </a:xfrm>
              <a:prstGeom prst="rect">
                <a:avLst/>
              </a:prstGeom>
            </p:spPr>
          </p:pic>
          <p:sp>
            <p:nvSpPr>
              <p:cNvPr id="47" name="Rounded Rectangle 46"/>
              <p:cNvSpPr/>
              <p:nvPr/>
            </p:nvSpPr>
            <p:spPr>
              <a:xfrm>
                <a:off x="2286000" y="5410200"/>
                <a:ext cx="1447800" cy="609601"/>
              </a:xfrm>
              <a:prstGeom prst="roundRect">
                <a:avLst/>
              </a:prstGeom>
              <a:noFill/>
              <a:ln w="25400">
                <a:prstDash val="solid"/>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8" name="Picture 47" descr="tpg.jpg"/>
              <p:cNvPicPr>
                <a:picLocks noChangeAspect="1"/>
              </p:cNvPicPr>
              <p:nvPr/>
            </p:nvPicPr>
            <p:blipFill>
              <a:blip r:embed="rId8" cstate="print"/>
              <a:stretch>
                <a:fillRect/>
              </a:stretch>
            </p:blipFill>
            <p:spPr>
              <a:xfrm>
                <a:off x="2346030" y="5451157"/>
                <a:ext cx="625770" cy="538163"/>
              </a:xfrm>
              <a:prstGeom prst="rect">
                <a:avLst/>
              </a:prstGeom>
            </p:spPr>
          </p:pic>
          <p:sp>
            <p:nvSpPr>
              <p:cNvPr id="49" name="TextBox 48"/>
              <p:cNvSpPr txBox="1"/>
              <p:nvPr/>
            </p:nvSpPr>
            <p:spPr>
              <a:xfrm>
                <a:off x="1022351" y="5193268"/>
                <a:ext cx="1219199" cy="317102"/>
              </a:xfrm>
              <a:prstGeom prst="rect">
                <a:avLst/>
              </a:prstGeom>
              <a:noFill/>
            </p:spPr>
            <p:txBody>
              <a:bodyPr wrap="square" rtlCol="0">
                <a:spAutoFit/>
              </a:bodyPr>
              <a:lstStyle/>
              <a:p>
                <a:pPr algn="ctr"/>
                <a:r>
                  <a:rPr lang="en-US" sz="1600" dirty="0">
                    <a:latin typeface="Times New Roman" pitchFamily="18" charset="0"/>
                    <a:cs typeface="Times New Roman" pitchFamily="18" charset="0"/>
                  </a:rPr>
                  <a:t>Thermal</a:t>
                </a:r>
              </a:p>
            </p:txBody>
          </p:sp>
          <p:pic>
            <p:nvPicPr>
              <p:cNvPr id="50" name="Picture 8"/>
              <p:cNvPicPr>
                <a:picLocks noChangeAspect="1" noChangeArrowheads="1"/>
              </p:cNvPicPr>
              <p:nvPr/>
            </p:nvPicPr>
            <p:blipFill>
              <a:blip r:embed="rId9" cstate="print"/>
              <a:srcRect/>
              <a:stretch>
                <a:fillRect/>
              </a:stretch>
            </p:blipFill>
            <p:spPr bwMode="auto">
              <a:xfrm>
                <a:off x="2971235" y="5486400"/>
                <a:ext cx="474739" cy="458528"/>
              </a:xfrm>
              <a:prstGeom prst="rect">
                <a:avLst/>
              </a:prstGeom>
              <a:noFill/>
              <a:ln w="9525">
                <a:noFill/>
                <a:miter lim="800000"/>
                <a:headEnd/>
                <a:tailEnd/>
              </a:ln>
              <a:effectLst/>
            </p:spPr>
          </p:pic>
          <p:cxnSp>
            <p:nvCxnSpPr>
              <p:cNvPr id="51" name="Straight Arrow Connector 50"/>
              <p:cNvCxnSpPr/>
              <p:nvPr/>
            </p:nvCxnSpPr>
            <p:spPr>
              <a:xfrm>
                <a:off x="1905000" y="5715000"/>
                <a:ext cx="38100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4" name="Picture 6"/>
            <p:cNvPicPr>
              <a:picLocks noChangeAspect="1" noChangeArrowheads="1"/>
            </p:cNvPicPr>
            <p:nvPr/>
          </p:nvPicPr>
          <p:blipFill>
            <a:blip r:embed="rId10" cstate="print"/>
            <a:srcRect/>
            <a:stretch>
              <a:fillRect/>
            </a:stretch>
          </p:blipFill>
          <p:spPr bwMode="auto">
            <a:xfrm>
              <a:off x="3355392" y="2448205"/>
              <a:ext cx="561975" cy="543699"/>
            </a:xfrm>
            <a:prstGeom prst="rect">
              <a:avLst/>
            </a:prstGeom>
            <a:noFill/>
            <a:ln w="9525">
              <a:noFill/>
              <a:miter lim="800000"/>
              <a:headEnd/>
              <a:tailEnd/>
            </a:ln>
          </p:spPr>
        </p:pic>
        <p:sp>
          <p:nvSpPr>
            <p:cNvPr id="35" name="Rounded Rectangle 34"/>
            <p:cNvSpPr/>
            <p:nvPr/>
          </p:nvSpPr>
          <p:spPr>
            <a:xfrm>
              <a:off x="6464352" y="2417725"/>
              <a:ext cx="990600" cy="457200"/>
            </a:xfrm>
            <a:prstGeom prst="roundRect">
              <a:avLst/>
            </a:prstGeom>
          </p:spPr>
          <p:style>
            <a:lnRef idx="2">
              <a:schemeClr val="accent1"/>
            </a:lnRef>
            <a:fillRef idx="1">
              <a:schemeClr val="lt1"/>
            </a:fillRef>
            <a:effectRef idx="0">
              <a:schemeClr val="accent1"/>
            </a:effectRef>
            <a:fontRef idx="minor">
              <a:schemeClr val="dk1"/>
            </a:fontRef>
          </p:style>
          <p:txBody>
            <a:bodyPr lIns="0" tIns="0" rIns="0" bIns="45720" rtlCol="0" anchor="ctr"/>
            <a:lstStyle/>
            <a:p>
              <a:pPr algn="ctr"/>
              <a:r>
                <a:rPr lang="en-US" sz="1600" dirty="0" err="1">
                  <a:latin typeface="Times New Roman" pitchFamily="18" charset="0"/>
                  <a:cs typeface="Times New Roman" pitchFamily="18" charset="0"/>
                </a:rPr>
                <a:t>OutCap</a:t>
              </a:r>
              <a:endParaRPr lang="en-US" sz="1600" dirty="0">
                <a:latin typeface="Times New Roman" pitchFamily="18" charset="0"/>
                <a:cs typeface="Times New Roman" pitchFamily="18" charset="0"/>
              </a:endParaRPr>
            </a:p>
          </p:txBody>
        </p:sp>
        <p:cxnSp>
          <p:nvCxnSpPr>
            <p:cNvPr id="36" name="Straight Arrow Connector 35"/>
            <p:cNvCxnSpPr>
              <a:stCxn id="35" idx="3"/>
              <a:endCxn id="17" idx="1"/>
            </p:cNvCxnSpPr>
            <p:nvPr/>
          </p:nvCxnSpPr>
          <p:spPr>
            <a:xfrm>
              <a:off x="7454952" y="2646325"/>
              <a:ext cx="304800" cy="158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8216952" y="3751225"/>
              <a:ext cx="609600" cy="381000"/>
            </a:xfrm>
            <a:prstGeom prst="round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1600" dirty="0">
                  <a:latin typeface="Times New Roman" pitchFamily="18" charset="0"/>
                  <a:cs typeface="Times New Roman" pitchFamily="18" charset="0"/>
                </a:rPr>
                <a:t>ADC</a:t>
              </a:r>
              <a:endParaRPr lang="en-US" sz="1600" i="1" baseline="-25000" dirty="0">
                <a:latin typeface="Times New Roman" pitchFamily="18" charset="0"/>
                <a:cs typeface="Times New Roman" pitchFamily="18" charset="0"/>
              </a:endParaRPr>
            </a:p>
          </p:txBody>
        </p:sp>
        <p:cxnSp>
          <p:nvCxnSpPr>
            <p:cNvPr id="38" name="Elbow Connector 57"/>
            <p:cNvCxnSpPr>
              <a:stCxn id="14" idx="2"/>
              <a:endCxn id="16" idx="1"/>
            </p:cNvCxnSpPr>
            <p:nvPr/>
          </p:nvCxnSpPr>
          <p:spPr>
            <a:xfrm rot="16200000" flipH="1">
              <a:off x="6063508" y="3540881"/>
              <a:ext cx="268288" cy="533400"/>
            </a:xfrm>
            <a:prstGeom prst="bentConnector2">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197152" y="2112925"/>
              <a:ext cx="1752600" cy="2209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949752" y="2112925"/>
              <a:ext cx="4953000" cy="220980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949752" y="2062125"/>
              <a:ext cx="4953000" cy="345930"/>
            </a:xfrm>
            <a:prstGeom prst="rect">
              <a:avLst/>
            </a:prstGeom>
            <a:noFill/>
          </p:spPr>
          <p:txBody>
            <a:bodyPr wrap="square" rtlCol="0">
              <a:spAutoFit/>
            </a:bodyPr>
            <a:lstStyle/>
            <a:p>
              <a:pPr algn="ctr"/>
              <a:r>
                <a:rPr lang="en-US" sz="1800" dirty="0">
                  <a:latin typeface="Times New Roman" pitchFamily="18" charset="0"/>
                  <a:cs typeface="Times New Roman" pitchFamily="18" charset="0"/>
                </a:rPr>
                <a:t>MESC</a:t>
              </a:r>
            </a:p>
          </p:txBody>
        </p:sp>
        <p:cxnSp>
          <p:nvCxnSpPr>
            <p:cNvPr id="42" name="Straight Arrow Connector 41"/>
            <p:cNvCxnSpPr>
              <a:stCxn id="16" idx="3"/>
              <a:endCxn id="37" idx="1"/>
            </p:cNvCxnSpPr>
            <p:nvPr/>
          </p:nvCxnSpPr>
          <p:spPr>
            <a:xfrm>
              <a:off x="7531152" y="3941725"/>
              <a:ext cx="685800" cy="1588"/>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hape 46"/>
            <p:cNvCxnSpPr>
              <a:stCxn id="37" idx="3"/>
              <a:endCxn id="23" idx="2"/>
            </p:cNvCxnSpPr>
            <p:nvPr/>
          </p:nvCxnSpPr>
          <p:spPr>
            <a:xfrm flipV="1">
              <a:off x="8826552" y="3771857"/>
              <a:ext cx="688245" cy="169868"/>
            </a:xfrm>
            <a:prstGeom prst="bentConnector2">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04152" y="3630575"/>
              <a:ext cx="838200" cy="317102"/>
            </a:xfrm>
            <a:prstGeom prst="rect">
              <a:avLst/>
            </a:prstGeom>
            <a:noFill/>
          </p:spPr>
          <p:txBody>
            <a:bodyPr wrap="square" rtlCol="0">
              <a:spAutoFit/>
            </a:bodyPr>
            <a:lstStyle/>
            <a:p>
              <a:pPr algn="ctr"/>
              <a:r>
                <a:rPr lang="en-US" sz="1600" i="1" dirty="0">
                  <a:latin typeface="Times New Roman" pitchFamily="18" charset="0"/>
                  <a:cs typeface="Times New Roman" pitchFamily="18" charset="0"/>
                </a:rPr>
                <a:t>V</a:t>
              </a:r>
              <a:r>
                <a:rPr lang="en-US" sz="1600" i="1" baseline="-25000" dirty="0">
                  <a:latin typeface="Times New Roman" pitchFamily="18" charset="0"/>
                  <a:cs typeface="Times New Roman" pitchFamily="18" charset="0"/>
                </a:rPr>
                <a:t>S</a:t>
              </a:r>
            </a:p>
          </p:txBody>
        </p:sp>
        <p:sp>
          <p:nvSpPr>
            <p:cNvPr id="45" name="TextBox 44"/>
            <p:cNvSpPr txBox="1"/>
            <p:nvPr/>
          </p:nvSpPr>
          <p:spPr>
            <a:xfrm>
              <a:off x="9283752" y="2417725"/>
              <a:ext cx="838200" cy="317102"/>
            </a:xfrm>
            <a:prstGeom prst="rect">
              <a:avLst/>
            </a:prstGeom>
            <a:noFill/>
          </p:spPr>
          <p:txBody>
            <a:bodyPr wrap="square" rtlCol="0">
              <a:spAutoFit/>
            </a:bodyPr>
            <a:lstStyle/>
            <a:p>
              <a:pPr algn="ctr"/>
              <a:r>
                <a:rPr lang="en-US" sz="1600" i="1" dirty="0" err="1">
                  <a:latin typeface="Times New Roman" pitchFamily="18" charset="0"/>
                  <a:cs typeface="Times New Roman" pitchFamily="18" charset="0"/>
                </a:rPr>
                <a:t>V</a:t>
              </a:r>
              <a:r>
                <a:rPr lang="en-US" sz="1600" i="1" baseline="-25000" dirty="0" err="1">
                  <a:latin typeface="Times New Roman" pitchFamily="18" charset="0"/>
                  <a:cs typeface="Times New Roman" pitchFamily="18" charset="0"/>
                </a:rPr>
                <a:t>dd</a:t>
              </a:r>
              <a:endParaRPr lang="en-US" sz="1600" i="1" baseline="-250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6727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405120"/>
            <a:ext cx="9010221" cy="1169416"/>
          </a:xfrm>
        </p:spPr>
        <p:txBody>
          <a:bodyPr/>
          <a:lstStyle/>
          <a:p>
            <a:r>
              <a:rPr lang="en-US" dirty="0">
                <a:latin typeface="Arial" panose="020B0604020202020204" pitchFamily="34" charset="0"/>
                <a:cs typeface="Arial" panose="020B0604020202020204" pitchFamily="34" charset="0"/>
              </a:rPr>
              <a:t>A switch is a mechanical device that interrupts or diverts electric current flow within a circuit</a:t>
            </a:r>
          </a:p>
        </p:txBody>
      </p:sp>
      <p:sp>
        <p:nvSpPr>
          <p:cNvPr id="3" name="Title 2"/>
          <p:cNvSpPr>
            <a:spLocks noGrp="1"/>
          </p:cNvSpPr>
          <p:nvPr>
            <p:ph type="title"/>
          </p:nvPr>
        </p:nvSpPr>
        <p:spPr/>
        <p:txBody>
          <a:bodyPr/>
          <a:lstStyle/>
          <a:p>
            <a:r>
              <a:rPr lang="en-US" dirty="0" smtClean="0"/>
              <a:t>Switch</a:t>
            </a:r>
            <a:endParaRPr lang="en-US" dirty="0"/>
          </a:p>
        </p:txBody>
      </p:sp>
      <p:pic>
        <p:nvPicPr>
          <p:cNvPr id="11266" name="Picture 2" descr="Image result for electronics swi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9" y="1563873"/>
            <a:ext cx="29337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electronics swit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5519" y="1691640"/>
            <a:ext cx="2228215" cy="222821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electronics swi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933" y="1094422"/>
            <a:ext cx="3111817" cy="311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8"/>
            <a:ext cx="9010221" cy="1111820"/>
          </a:xfrm>
        </p:spPr>
        <p:txBody>
          <a:bodyPr/>
          <a:lstStyle/>
          <a:p>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switch always comes down to either surface mount (SMD) or through-hole (PTH). </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Mounting Style</a:t>
            </a:r>
            <a:endParaRPr lang="en-US" dirty="0"/>
          </a:p>
        </p:txBody>
      </p:sp>
      <p:pic>
        <p:nvPicPr>
          <p:cNvPr id="2054" name="Picture 6" descr="Buttons in a breadboard"/>
          <p:cNvPicPr>
            <a:picLocks noChangeAspect="1" noChangeArrowheads="1"/>
          </p:cNvPicPr>
          <p:nvPr/>
        </p:nvPicPr>
        <p:blipFill rotWithShape="1">
          <a:blip r:embed="rId2">
            <a:extLst>
              <a:ext uri="{28A0092B-C50C-407E-A947-70E740481C1C}">
                <a14:useLocalDpi xmlns:a14="http://schemas.microsoft.com/office/drawing/2010/main" val="0"/>
              </a:ext>
            </a:extLst>
          </a:blip>
          <a:srcRect l="20886"/>
          <a:stretch/>
        </p:blipFill>
        <p:spPr bwMode="auto">
          <a:xfrm>
            <a:off x="428264" y="2591300"/>
            <a:ext cx="3488140" cy="27482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MD buttons on an Arduino P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68" y="3218544"/>
            <a:ext cx="4702127" cy="200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259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9010221" cy="4827293"/>
          </a:xfrm>
        </p:spPr>
        <p:txBody>
          <a:bodyPr>
            <a:normAutofit/>
          </a:bodyPr>
          <a:lstStyle/>
          <a:p>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ingle-pole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Single-throw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SPST</a:t>
            </a:r>
            <a:r>
              <a:rPr lang="en-US" dirty="0" smtClean="0">
                <a:latin typeface="Arial" panose="020B0604020202020204" pitchFamily="34" charset="0"/>
                <a:cs typeface="Arial" panose="020B0604020202020204" pitchFamily="34" charset="0"/>
              </a:rPr>
              <a:t>)</a:t>
            </a:r>
          </a:p>
          <a:p>
            <a:pPr marL="109725"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ingle-pole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Double-throw</a:t>
            </a:r>
            <a:r>
              <a:rPr lang="en-US"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(SPDT)</a:t>
            </a: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a:t>
            </a:r>
            <a:r>
              <a:rPr lang="en-US" dirty="0" smtClean="0">
                <a:latin typeface="Arial" panose="020B0604020202020204" pitchFamily="34" charset="0"/>
                <a:cs typeface="Arial" panose="020B0604020202020204" pitchFamily="34" charset="0"/>
              </a:rPr>
              <a:t>ouble-pole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Double-throw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DPDT</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normAutofit/>
          </a:bodyPr>
          <a:lstStyle/>
          <a:p>
            <a:r>
              <a:rPr lang="en-US" dirty="0"/>
              <a:t>Poles and Throws, Open and </a:t>
            </a:r>
            <a:r>
              <a:rPr lang="en-US" dirty="0" smtClean="0"/>
              <a:t>Closed</a:t>
            </a:r>
            <a:endParaRPr lang="en-US" dirty="0"/>
          </a:p>
        </p:txBody>
      </p:sp>
      <p:pic>
        <p:nvPicPr>
          <p:cNvPr id="3074" name="Picture 2" descr="SPST circuit example and real-life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41" y="3790383"/>
            <a:ext cx="3363129" cy="16030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SPDT circuit example and real-life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708" y="5130411"/>
            <a:ext cx="4298851" cy="16693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PDT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135" y="3541853"/>
            <a:ext cx="3301814" cy="148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700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9010221" cy="5350634"/>
          </a:xfrm>
        </p:spPr>
        <p:txBody>
          <a:bodyPr>
            <a:normAutofit lnSpcReduction="10000"/>
          </a:bodyPr>
          <a:lstStyle/>
          <a:p>
            <a:pPr algn="just"/>
            <a:r>
              <a:rPr lang="en-US" dirty="0">
                <a:latin typeface="Arial" panose="020B0604020202020204" pitchFamily="34" charset="0"/>
                <a:cs typeface="Arial" panose="020B0604020202020204" pitchFamily="34" charset="0"/>
              </a:rPr>
              <a:t>Objectives</a:t>
            </a:r>
          </a:p>
          <a:p>
            <a:pPr lvl="1">
              <a:lnSpc>
                <a:spcPct val="120000"/>
              </a:lnSpc>
            </a:pPr>
            <a:r>
              <a:rPr lang="en-US" dirty="0">
                <a:latin typeface="Arial" panose="020B0604020202020204" pitchFamily="34" charset="0"/>
                <a:cs typeface="Arial" panose="020B0604020202020204" pitchFamily="34" charset="0"/>
              </a:rPr>
              <a:t>Knowledge about structure and operation of electronic devices </a:t>
            </a:r>
          </a:p>
          <a:p>
            <a:pPr lvl="1">
              <a:lnSpc>
                <a:spcPct val="120000"/>
              </a:lnSpc>
            </a:pPr>
            <a:r>
              <a:rPr lang="en-US" dirty="0" smtClean="0">
                <a:latin typeface="Arial" panose="020B0604020202020204" pitchFamily="34" charset="0"/>
                <a:cs typeface="Arial" panose="020B0604020202020204" pitchFamily="34" charset="0"/>
              </a:rPr>
              <a:t>An </a:t>
            </a:r>
            <a:r>
              <a:rPr lang="en-US" dirty="0">
                <a:latin typeface="Arial" panose="020B0604020202020204" pitchFamily="34" charset="0"/>
                <a:cs typeface="Arial" panose="020B0604020202020204" pitchFamily="34" charset="0"/>
              </a:rPr>
              <a:t>understanding of how devices such as semiconductor diodes and transistors are modeled and how the models are used in the analysis of useful circuits. </a:t>
            </a:r>
          </a:p>
          <a:p>
            <a:pPr lvl="1">
              <a:lnSpc>
                <a:spcPct val="12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capability to analyze and simulate behavior and performance of application electronic circuit</a:t>
            </a:r>
          </a:p>
          <a:p>
            <a:pPr marL="411470" lvl="1" indent="0">
              <a:buNone/>
            </a:pPr>
            <a:endParaRPr lang="en-US" sz="2800"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Grading</a:t>
            </a:r>
            <a:endParaRPr lang="en-US" dirty="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Midterm </a:t>
            </a:r>
            <a:r>
              <a:rPr lang="en-US" dirty="0" smtClean="0">
                <a:latin typeface="Arial" panose="020B0604020202020204" pitchFamily="34" charset="0"/>
                <a:cs typeface="Arial" panose="020B0604020202020204" pitchFamily="34" charset="0"/>
              </a:rPr>
              <a:t>Exam: </a:t>
            </a:r>
            <a:r>
              <a:rPr lang="en-US" b="1" dirty="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0%</a:t>
            </a:r>
            <a:r>
              <a:rPr lang="en-US" dirty="0" smtClean="0">
                <a:latin typeface="Arial" panose="020B0604020202020204" pitchFamily="34" charset="0"/>
                <a:cs typeface="Arial" panose="020B0604020202020204" pitchFamily="34" charset="0"/>
              </a:rPr>
              <a:t>	</a:t>
            </a:r>
          </a:p>
          <a:p>
            <a:pPr lvl="1"/>
            <a:r>
              <a:rPr lang="en-US" dirty="0" smtClean="0">
                <a:latin typeface="Arial" panose="020B0604020202020204" pitchFamily="34" charset="0"/>
                <a:cs typeface="Arial" panose="020B0604020202020204" pitchFamily="34" charset="0"/>
              </a:rPr>
              <a:t>Final </a:t>
            </a:r>
            <a:r>
              <a:rPr lang="en-US" dirty="0" smtClean="0">
                <a:latin typeface="Arial" panose="020B0604020202020204" pitchFamily="34" charset="0"/>
                <a:cs typeface="Arial" panose="020B0604020202020204" pitchFamily="34" charset="0"/>
              </a:rPr>
              <a:t>Exam: </a:t>
            </a:r>
            <a:r>
              <a:rPr lang="en-US" b="1" dirty="0">
                <a:latin typeface="Arial" panose="020B0604020202020204" pitchFamily="34" charset="0"/>
                <a:cs typeface="Arial" panose="020B0604020202020204" pitchFamily="34" charset="0"/>
              </a:rPr>
              <a:t>5</a:t>
            </a:r>
            <a:r>
              <a:rPr lang="en-US" b="1" dirty="0" smtClean="0">
                <a:latin typeface="Arial" panose="020B0604020202020204" pitchFamily="34" charset="0"/>
                <a:cs typeface="Arial" panose="020B0604020202020204" pitchFamily="34" charset="0"/>
              </a:rPr>
              <a:t>0</a:t>
            </a:r>
            <a:r>
              <a:rPr lang="en-US" b="1" dirty="0" smtClean="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Labs: </a:t>
            </a:r>
            <a:r>
              <a:rPr lang="en-US" b="1" dirty="0">
                <a:latin typeface="Arial" panose="020B0604020202020204" pitchFamily="34" charset="0"/>
                <a:cs typeface="Arial" panose="020B0604020202020204" pitchFamily="34" charset="0"/>
              </a:rPr>
              <a:t>20</a:t>
            </a:r>
            <a:r>
              <a:rPr lang="en-US" b="1" dirty="0" smtClean="0">
                <a:latin typeface="Arial" panose="020B0604020202020204" pitchFamily="34" charset="0"/>
                <a:cs typeface="Arial" panose="020B0604020202020204" pitchFamily="34" charset="0"/>
              </a:rPr>
              <a:t>%</a:t>
            </a:r>
            <a:endParaRPr lang="en-US" b="1" dirty="0" smtClean="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Presentations: </a:t>
            </a:r>
            <a:r>
              <a:rPr lang="en-US" b="1" dirty="0">
                <a:latin typeface="Arial" panose="020B0604020202020204" pitchFamily="34" charset="0"/>
                <a:cs typeface="Arial" panose="020B0604020202020204" pitchFamily="34" charset="0"/>
              </a:rPr>
              <a:t>10%</a:t>
            </a:r>
          </a:p>
          <a:p>
            <a:pPr lvl="1"/>
            <a:endParaRPr lang="en-US" b="1" dirty="0" smtClean="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Course Introduction</a:t>
            </a:r>
            <a:endParaRPr lang="en-US" dirty="0"/>
          </a:p>
        </p:txBody>
      </p:sp>
    </p:spTree>
    <p:extLst>
      <p:ext uri="{BB962C8B-B14F-4D97-AF65-F5344CB8AC3E}">
        <p14:creationId xmlns:p14="http://schemas.microsoft.com/office/powerpoint/2010/main" val="279371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Arial" panose="020B0604020202020204" pitchFamily="34" charset="0"/>
                <a:cs typeface="Arial" panose="020B0604020202020204" pitchFamily="34" charset="0"/>
              </a:rPr>
              <a:t>Here’s a simple home security alarm that’s triggered into action (</a:t>
            </a:r>
            <a:r>
              <a:rPr lang="en-US" dirty="0" smtClean="0">
                <a:latin typeface="Arial" panose="020B0604020202020204" pitchFamily="34" charset="0"/>
                <a:cs typeface="Arial" panose="020B0604020202020204" pitchFamily="34" charset="0"/>
              </a:rPr>
              <a:t>buzzer and </a:t>
            </a:r>
            <a:r>
              <a:rPr lang="en-US" dirty="0">
                <a:latin typeface="Arial" panose="020B0604020202020204" pitchFamily="34" charset="0"/>
                <a:cs typeface="Arial" panose="020B0604020202020204" pitchFamily="34" charset="0"/>
              </a:rPr>
              <a:t>light go on) when one of the normally open switches is closed. Magnetic reed switches work particularly well in such </a:t>
            </a:r>
            <a:r>
              <a:rPr lang="en-US" dirty="0" smtClean="0">
                <a:latin typeface="Arial" panose="020B0604020202020204" pitchFamily="34" charset="0"/>
                <a:cs typeface="Arial" panose="020B0604020202020204" pitchFamily="34" charset="0"/>
              </a:rPr>
              <a:t>applications</a:t>
            </a:r>
            <a:r>
              <a:rPr lang="en-US" dirty="0">
                <a:latin typeface="Arial" panose="020B0604020202020204" pitchFamily="34" charset="0"/>
                <a:cs typeface="Arial" panose="020B0604020202020204" pitchFamily="34" charset="0"/>
              </a:rPr>
              <a:t>.</a:t>
            </a:r>
          </a:p>
        </p:txBody>
      </p:sp>
      <p:sp>
        <p:nvSpPr>
          <p:cNvPr id="3" name="Title 2"/>
          <p:cNvSpPr>
            <a:spLocks noGrp="1"/>
          </p:cNvSpPr>
          <p:nvPr>
            <p:ph type="title"/>
          </p:nvPr>
        </p:nvSpPr>
        <p:spPr/>
        <p:txBody>
          <a:bodyPr/>
          <a:lstStyle/>
          <a:p>
            <a:r>
              <a:rPr lang="en-US" dirty="0" smtClean="0"/>
              <a:t>Switch Applications (1)</a:t>
            </a:r>
            <a:endParaRPr lang="en-US" dirty="0"/>
          </a:p>
        </p:txBody>
      </p:sp>
      <p:pic>
        <p:nvPicPr>
          <p:cNvPr id="4" name="Picture 3"/>
          <p:cNvPicPr>
            <a:picLocks noChangeAspect="1"/>
          </p:cNvPicPr>
          <p:nvPr/>
        </p:nvPicPr>
        <p:blipFill>
          <a:blip r:embed="rId2"/>
          <a:stretch>
            <a:fillRect/>
          </a:stretch>
        </p:blipFill>
        <p:spPr>
          <a:xfrm>
            <a:off x="3147513" y="3353430"/>
            <a:ext cx="3677830" cy="3221106"/>
          </a:xfrm>
          <a:prstGeom prst="rect">
            <a:avLst/>
          </a:prstGeom>
        </p:spPr>
      </p:pic>
    </p:spTree>
    <p:extLst>
      <p:ext uri="{BB962C8B-B14F-4D97-AF65-F5344CB8AC3E}">
        <p14:creationId xmlns:p14="http://schemas.microsoft.com/office/powerpoint/2010/main" val="177920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23578" y="1734005"/>
            <a:ext cx="3620422" cy="4294858"/>
          </a:xfrm>
        </p:spPr>
        <p:txBody>
          <a:bodyPr/>
          <a:lstStyle/>
          <a:p>
            <a:pPr algn="just"/>
            <a:r>
              <a:rPr lang="en-US" dirty="0">
                <a:latin typeface="Arial" panose="020B0604020202020204" pitchFamily="34" charset="0"/>
                <a:cs typeface="Arial" panose="020B0604020202020204" pitchFamily="34" charset="0"/>
              </a:rPr>
              <a:t>Here’s a switch network that allows an individual to turn a light on or </a:t>
            </a:r>
            <a:r>
              <a:rPr lang="en-US" dirty="0" smtClean="0">
                <a:latin typeface="Arial" panose="020B0604020202020204" pitchFamily="34" charset="0"/>
                <a:cs typeface="Arial" panose="020B0604020202020204" pitchFamily="34" charset="0"/>
              </a:rPr>
              <a:t>off from </a:t>
            </a:r>
            <a:r>
              <a:rPr lang="en-US" dirty="0">
                <a:latin typeface="Arial" panose="020B0604020202020204" pitchFamily="34" charset="0"/>
                <a:cs typeface="Arial" panose="020B0604020202020204" pitchFamily="34" charset="0"/>
              </a:rPr>
              <a:t>either of two locations. This setup is frequently used in </a:t>
            </a:r>
            <a:r>
              <a:rPr lang="en-US" dirty="0" smtClean="0">
                <a:latin typeface="Arial" panose="020B0604020202020204" pitchFamily="34" charset="0"/>
                <a:cs typeface="Arial" panose="020B0604020202020204" pitchFamily="34" charset="0"/>
              </a:rPr>
              <a:t>household wiring </a:t>
            </a:r>
            <a:r>
              <a:rPr lang="en-US" dirty="0">
                <a:latin typeface="Arial" panose="020B0604020202020204" pitchFamily="34" charset="0"/>
                <a:cs typeface="Arial" panose="020B0604020202020204" pitchFamily="34" charset="0"/>
              </a:rPr>
              <a:t>applications.</a:t>
            </a:r>
          </a:p>
        </p:txBody>
      </p:sp>
      <p:sp>
        <p:nvSpPr>
          <p:cNvPr id="3" name="Title 2"/>
          <p:cNvSpPr>
            <a:spLocks noGrp="1"/>
          </p:cNvSpPr>
          <p:nvPr>
            <p:ph type="title"/>
          </p:nvPr>
        </p:nvSpPr>
        <p:spPr/>
        <p:txBody>
          <a:bodyPr/>
          <a:lstStyle/>
          <a:p>
            <a:r>
              <a:rPr lang="en-US" dirty="0"/>
              <a:t>Switch Applications </a:t>
            </a:r>
            <a:r>
              <a:rPr lang="en-US" dirty="0" smtClean="0"/>
              <a:t>(2)</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2" y="1734005"/>
            <a:ext cx="5307476" cy="418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400" dirty="0">
                <a:latin typeface="Arial" panose="020B0604020202020204" pitchFamily="34" charset="0"/>
                <a:cs typeface="Arial" panose="020B0604020202020204" pitchFamily="34" charset="0"/>
              </a:rPr>
              <a:t>A DPDT switch, shown here, can be used to reverse the direction of current flow. When the switch is thrown up, current will flow throw the </a:t>
            </a:r>
            <a:r>
              <a:rPr lang="en-US" sz="2400" dirty="0" smtClean="0">
                <a:latin typeface="Arial" panose="020B0604020202020204" pitchFamily="34" charset="0"/>
                <a:cs typeface="Arial" panose="020B0604020202020204" pitchFamily="34" charset="0"/>
              </a:rPr>
              <a:t>left light-emitting </a:t>
            </a:r>
            <a:r>
              <a:rPr lang="en-US" sz="2400" dirty="0">
                <a:latin typeface="Arial" panose="020B0604020202020204" pitchFamily="34" charset="0"/>
                <a:cs typeface="Arial" panose="020B0604020202020204" pitchFamily="34" charset="0"/>
              </a:rPr>
              <a:t>diode (LED). When the switch is thrown down, </a:t>
            </a:r>
            <a:r>
              <a:rPr lang="en-US" sz="2400" dirty="0" smtClean="0">
                <a:latin typeface="Arial" panose="020B0604020202020204" pitchFamily="34" charset="0"/>
                <a:cs typeface="Arial" panose="020B0604020202020204" pitchFamily="34" charset="0"/>
              </a:rPr>
              <a:t>current will </a:t>
            </a:r>
            <a:r>
              <a:rPr lang="en-US" sz="2400" dirty="0">
                <a:latin typeface="Arial" panose="020B0604020202020204" pitchFamily="34" charset="0"/>
                <a:cs typeface="Arial" panose="020B0604020202020204" pitchFamily="34" charset="0"/>
              </a:rPr>
              <a:t>flow throw the right LED. (LEDs only allow current to flow in </a:t>
            </a:r>
            <a:r>
              <a:rPr lang="en-US" sz="2400" dirty="0" smtClean="0">
                <a:latin typeface="Arial" panose="020B0604020202020204" pitchFamily="34" charset="0"/>
                <a:cs typeface="Arial" panose="020B0604020202020204" pitchFamily="34" charset="0"/>
              </a:rPr>
              <a:t>one direction.)</a:t>
            </a:r>
            <a:endParaRPr lang="en-US" sz="2400"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Switch Application (3)</a:t>
            </a:r>
            <a:endParaRPr lang="en-US" dirty="0"/>
          </a:p>
        </p:txBody>
      </p:sp>
      <p:pic>
        <p:nvPicPr>
          <p:cNvPr id="4" name="Picture 3"/>
          <p:cNvPicPr>
            <a:picLocks noChangeAspect="1"/>
          </p:cNvPicPr>
          <p:nvPr/>
        </p:nvPicPr>
        <p:blipFill>
          <a:blip r:embed="rId2"/>
          <a:stretch>
            <a:fillRect/>
          </a:stretch>
        </p:blipFill>
        <p:spPr>
          <a:xfrm>
            <a:off x="4158344" y="3464007"/>
            <a:ext cx="4421456" cy="3319670"/>
          </a:xfrm>
          <a:prstGeom prst="rect">
            <a:avLst/>
          </a:prstGeom>
        </p:spPr>
      </p:pic>
      <p:sp>
        <p:nvSpPr>
          <p:cNvPr id="5" name="TextBox 4"/>
          <p:cNvSpPr txBox="1"/>
          <p:nvPr/>
        </p:nvSpPr>
        <p:spPr>
          <a:xfrm>
            <a:off x="4682169" y="4076242"/>
            <a:ext cx="654346" cy="369332"/>
          </a:xfrm>
          <a:prstGeom prst="rect">
            <a:avLst/>
          </a:prstGeom>
          <a:noFill/>
        </p:spPr>
        <p:txBody>
          <a:bodyPr wrap="none" rtlCol="0">
            <a:spAutoFit/>
          </a:bodyPr>
          <a:lstStyle/>
          <a:p>
            <a:r>
              <a:rPr lang="en-US" b="1" dirty="0" smtClean="0">
                <a:latin typeface="Bookman Old Style" panose="02050604050505020204" pitchFamily="18" charset="0"/>
              </a:rPr>
              <a:t>SW</a:t>
            </a:r>
            <a:r>
              <a:rPr lang="en-US" b="1" baseline="-25000" dirty="0">
                <a:latin typeface="Bookman Old Style" panose="02050604050505020204" pitchFamily="18" charset="0"/>
              </a:rPr>
              <a:t>1</a:t>
            </a:r>
            <a:endParaRPr lang="en-US" b="1" dirty="0">
              <a:latin typeface="Bookman Old Style" panose="02050604050505020204" pitchFamily="18" charset="0"/>
            </a:endParaRPr>
          </a:p>
        </p:txBody>
      </p:sp>
      <p:sp>
        <p:nvSpPr>
          <p:cNvPr id="6" name="TextBox 5"/>
          <p:cNvSpPr txBox="1"/>
          <p:nvPr/>
        </p:nvSpPr>
        <p:spPr>
          <a:xfrm>
            <a:off x="4768468" y="6307945"/>
            <a:ext cx="654346" cy="369332"/>
          </a:xfrm>
          <a:prstGeom prst="rect">
            <a:avLst/>
          </a:prstGeom>
          <a:noFill/>
        </p:spPr>
        <p:txBody>
          <a:bodyPr wrap="none" rtlCol="0">
            <a:spAutoFit/>
          </a:bodyPr>
          <a:lstStyle/>
          <a:p>
            <a:r>
              <a:rPr lang="en-US" b="1" dirty="0" smtClean="0">
                <a:latin typeface="Bookman Old Style" panose="02050604050505020204" pitchFamily="18" charset="0"/>
              </a:rPr>
              <a:t>SW</a:t>
            </a:r>
            <a:r>
              <a:rPr lang="en-US" b="1" baseline="-25000" dirty="0" smtClean="0">
                <a:latin typeface="Bookman Old Style" panose="02050604050505020204" pitchFamily="18" charset="0"/>
              </a:rPr>
              <a:t>2</a:t>
            </a:r>
            <a:endParaRPr lang="en-US" b="1" dirty="0">
              <a:latin typeface="Bookman Old Style" panose="02050604050505020204" pitchFamily="18" charset="0"/>
            </a:endParaRPr>
          </a:p>
        </p:txBody>
      </p:sp>
      <p:sp>
        <p:nvSpPr>
          <p:cNvPr id="7" name="TextBox 6"/>
          <p:cNvSpPr txBox="1"/>
          <p:nvPr/>
        </p:nvSpPr>
        <p:spPr>
          <a:xfrm flipH="1">
            <a:off x="7988011" y="5712513"/>
            <a:ext cx="826264" cy="369332"/>
          </a:xfrm>
          <a:prstGeom prst="rect">
            <a:avLst/>
          </a:prstGeom>
          <a:noFill/>
        </p:spPr>
        <p:txBody>
          <a:bodyPr wrap="square" rtlCol="0">
            <a:spAutoFit/>
          </a:bodyPr>
          <a:lstStyle/>
          <a:p>
            <a:r>
              <a:rPr lang="en-US" b="1" dirty="0" smtClean="0">
                <a:latin typeface="Bookman Old Style" panose="02050604050505020204" pitchFamily="18" charset="0"/>
              </a:rPr>
              <a:t>LED</a:t>
            </a:r>
            <a:r>
              <a:rPr lang="en-US" b="1" baseline="-25000" dirty="0">
                <a:latin typeface="Bookman Old Style" panose="02050604050505020204" pitchFamily="18" charset="0"/>
              </a:rPr>
              <a:t>2</a:t>
            </a:r>
            <a:endParaRPr lang="en-US" b="1" dirty="0">
              <a:latin typeface="Bookman Old Style" panose="02050604050505020204" pitchFamily="18" charset="0"/>
            </a:endParaRPr>
          </a:p>
        </p:txBody>
      </p:sp>
      <p:sp>
        <p:nvSpPr>
          <p:cNvPr id="8" name="TextBox 7"/>
          <p:cNvSpPr txBox="1"/>
          <p:nvPr/>
        </p:nvSpPr>
        <p:spPr>
          <a:xfrm flipH="1">
            <a:off x="6751504" y="4754510"/>
            <a:ext cx="826264" cy="369332"/>
          </a:xfrm>
          <a:prstGeom prst="rect">
            <a:avLst/>
          </a:prstGeom>
          <a:noFill/>
        </p:spPr>
        <p:txBody>
          <a:bodyPr wrap="square" rtlCol="0">
            <a:spAutoFit/>
          </a:bodyPr>
          <a:lstStyle/>
          <a:p>
            <a:r>
              <a:rPr lang="en-US" b="1" dirty="0" smtClean="0">
                <a:latin typeface="Bookman Old Style" panose="02050604050505020204" pitchFamily="18" charset="0"/>
              </a:rPr>
              <a:t>LED</a:t>
            </a:r>
            <a:r>
              <a:rPr lang="en-US" b="1" baseline="-25000" dirty="0" smtClean="0">
                <a:latin typeface="Bookman Old Style" panose="02050604050505020204" pitchFamily="18" charset="0"/>
              </a:rPr>
              <a:t>1</a:t>
            </a:r>
            <a:endParaRPr lang="en-US" b="1" dirty="0">
              <a:latin typeface="Bookman Old Style" panose="02050604050505020204" pitchFamily="18" charset="0"/>
            </a:endParaRPr>
          </a:p>
        </p:txBody>
      </p:sp>
    </p:spTree>
    <p:extLst>
      <p:ext uri="{BB962C8B-B14F-4D97-AF65-F5344CB8AC3E}">
        <p14:creationId xmlns:p14="http://schemas.microsoft.com/office/powerpoint/2010/main" val="294948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 Application (4)</a:t>
            </a:r>
            <a:endParaRPr lang="en-US" dirty="0"/>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94" y="1630804"/>
            <a:ext cx="8074414" cy="401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627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Resistors</a:t>
            </a:r>
            <a:endParaRPr lang="en-US" dirty="0"/>
          </a:p>
        </p:txBody>
      </p:sp>
      <p:pic>
        <p:nvPicPr>
          <p:cNvPr id="4" name="Picture 3"/>
          <p:cNvPicPr>
            <a:picLocks noChangeAspect="1"/>
          </p:cNvPicPr>
          <p:nvPr/>
        </p:nvPicPr>
        <p:blipFill>
          <a:blip r:embed="rId2"/>
          <a:stretch>
            <a:fillRect/>
          </a:stretch>
        </p:blipFill>
        <p:spPr>
          <a:xfrm>
            <a:off x="774173" y="1412605"/>
            <a:ext cx="2220301" cy="2476489"/>
          </a:xfrm>
          <a:prstGeom prst="rect">
            <a:avLst/>
          </a:prstGeom>
        </p:spPr>
      </p:pic>
      <p:pic>
        <p:nvPicPr>
          <p:cNvPr id="5" name="Picture 4"/>
          <p:cNvPicPr>
            <a:picLocks noChangeAspect="1"/>
          </p:cNvPicPr>
          <p:nvPr/>
        </p:nvPicPr>
        <p:blipFill>
          <a:blip r:embed="rId3"/>
          <a:stretch>
            <a:fillRect/>
          </a:stretch>
        </p:blipFill>
        <p:spPr>
          <a:xfrm>
            <a:off x="1125594" y="4202105"/>
            <a:ext cx="1727468" cy="2291294"/>
          </a:xfrm>
          <a:prstGeom prst="rect">
            <a:avLst/>
          </a:prstGeom>
        </p:spPr>
      </p:pic>
      <p:pic>
        <p:nvPicPr>
          <p:cNvPr id="5122" name="Picture 2" descr="Thick and Thin Fil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761" y="2468203"/>
            <a:ext cx="5310831" cy="346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273040"/>
            <a:ext cx="9010221" cy="1301496"/>
          </a:xfrm>
        </p:spPr>
        <p:txBody>
          <a:bodyPr/>
          <a:lstStyle/>
          <a:p>
            <a:r>
              <a:rPr lang="en-US" dirty="0" smtClean="0">
                <a:latin typeface="Arial" panose="020B0604020202020204" pitchFamily="34" charset="0"/>
                <a:cs typeface="Arial" panose="020B0604020202020204" pitchFamily="34" charset="0"/>
              </a:rPr>
              <a:t>Key point for </a:t>
            </a:r>
            <a:r>
              <a:rPr lang="en-US" dirty="0" smtClean="0">
                <a:latin typeface="Arial" panose="020B0604020202020204" pitchFamily="34" charset="0"/>
                <a:cs typeface="Arial" panose="020B0604020202020204" pitchFamily="34" charset="0"/>
              </a:rPr>
              <a:t>color LED TIVI</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Current Limiter</a:t>
            </a:r>
            <a:endParaRPr lang="en-US" dirty="0"/>
          </a:p>
        </p:txBody>
      </p:sp>
      <p:pic>
        <p:nvPicPr>
          <p:cNvPr id="12290" name="Picture 2" descr="Image result for connected leds in television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77" y="1273996"/>
            <a:ext cx="7931072" cy="38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0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Understanding Resistor </a:t>
            </a:r>
            <a:r>
              <a:rPr lang="en-US" dirty="0" smtClean="0"/>
              <a:t>Labels</a:t>
            </a:r>
            <a:endParaRPr lang="en-US" dirty="0"/>
          </a:p>
        </p:txBody>
      </p:sp>
      <p:pic>
        <p:nvPicPr>
          <p:cNvPr id="9218" name="Picture 2" descr="http://cdn.instructables.com/FEV/KF1W/GSUSNO80/FEVKF1WGSUSNO80.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18" y="1376737"/>
            <a:ext cx="6985453" cy="545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4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735" y="1517903"/>
            <a:ext cx="4700017" cy="470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55" y="1655063"/>
            <a:ext cx="4882769" cy="488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9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307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6073" y="1921638"/>
            <a:ext cx="4255134" cy="425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6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www.safaribooksonline.com/library/view/practical-electronics-for/9780071771337/images/fig1-1.jpg"/>
          <p:cNvPicPr>
            <a:picLocks noChangeAspect="1" noChangeArrowheads="1"/>
          </p:cNvPicPr>
          <p:nvPr/>
        </p:nvPicPr>
        <p:blipFill rotWithShape="1">
          <a:blip r:embed="rId2">
            <a:extLst>
              <a:ext uri="{28A0092B-C50C-407E-A947-70E740481C1C}">
                <a14:useLocalDpi xmlns:a14="http://schemas.microsoft.com/office/drawing/2010/main" val="0"/>
              </a:ext>
            </a:extLst>
          </a:blip>
          <a:srcRect b="2963"/>
          <a:stretch/>
        </p:blipFill>
        <p:spPr bwMode="auto">
          <a:xfrm>
            <a:off x="3781425" y="388093"/>
            <a:ext cx="5362575" cy="6469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42902" y="1294835"/>
            <a:ext cx="3281264" cy="4247321"/>
          </a:xfrm>
          <a:prstGeom prst="rect">
            <a:avLst/>
          </a:prstGeom>
        </p:spPr>
      </p:pic>
    </p:spTree>
    <p:extLst>
      <p:ext uri="{BB962C8B-B14F-4D97-AF65-F5344CB8AC3E}">
        <p14:creationId xmlns:p14="http://schemas.microsoft.com/office/powerpoint/2010/main" val="25711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Parallel Resistance </a:t>
            </a:r>
            <a:r>
              <a:rPr lang="en-US" dirty="0" smtClean="0"/>
              <a:t>Calculator</a:t>
            </a:r>
            <a:endParaRPr lang="en-US" dirty="0"/>
          </a:p>
        </p:txBody>
      </p:sp>
      <p:pic>
        <p:nvPicPr>
          <p:cNvPr id="6146" name="Picture 2" descr="https://www.allaboutcircuits.com/uploads/articles/Parallel-Resistance-Calcula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458" y="1534791"/>
            <a:ext cx="4168962" cy="19844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l="10750" t="49556" r="61250" b="25555"/>
          <a:stretch/>
        </p:blipFill>
        <p:spPr>
          <a:xfrm>
            <a:off x="509286" y="4174216"/>
            <a:ext cx="8113853" cy="2028463"/>
          </a:xfrm>
          <a:prstGeom prst="rect">
            <a:avLst/>
          </a:prstGeom>
        </p:spPr>
      </p:pic>
    </p:spTree>
    <p:extLst>
      <p:ext uri="{BB962C8B-B14F-4D97-AF65-F5344CB8AC3E}">
        <p14:creationId xmlns:p14="http://schemas.microsoft.com/office/powerpoint/2010/main" val="3507293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9010221" cy="1204417"/>
          </a:xfrm>
        </p:spPr>
        <p:txBody>
          <a:bodyPr/>
          <a:lstStyle/>
          <a:p>
            <a:r>
              <a:rPr lang="en-US" dirty="0" smtClean="0">
                <a:latin typeface="Arial" panose="020B0604020202020204" pitchFamily="34" charset="0"/>
                <a:cs typeface="Arial" panose="020B0604020202020204" pitchFamily="34" charset="0"/>
              </a:rPr>
              <a:t>Analyze the circuit</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Ohm Law</a:t>
            </a:r>
            <a:endParaRPr lang="en-US" dirty="0"/>
          </a:p>
        </p:txBody>
      </p:sp>
      <p:pic>
        <p:nvPicPr>
          <p:cNvPr id="7170" name="Picture 2" descr="Mesh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t="3800" b="4128"/>
          <a:stretch/>
        </p:blipFill>
        <p:spPr bwMode="auto">
          <a:xfrm>
            <a:off x="590309" y="1978944"/>
            <a:ext cx="8303225" cy="436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19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Arial" panose="020B0604020202020204" pitchFamily="34" charset="0"/>
                <a:cs typeface="Arial" panose="020B0604020202020204" pitchFamily="34" charset="0"/>
              </a:rPr>
              <a:t>3V = 300I</a:t>
            </a:r>
            <a:r>
              <a:rPr lang="en-US" baseline="-25000" dirty="0" smtClean="0">
                <a:latin typeface="Arial" panose="020B0604020202020204" pitchFamily="34" charset="0"/>
                <a:cs typeface="Arial" panose="020B0604020202020204" pitchFamily="34" charset="0"/>
              </a:rPr>
              <a:t>1</a:t>
            </a:r>
            <a:r>
              <a:rPr lang="en-US" dirty="0" smtClean="0">
                <a:latin typeface="Arial" panose="020B0604020202020204" pitchFamily="34" charset="0"/>
                <a:cs typeface="Arial" panose="020B0604020202020204" pitchFamily="34" charset="0"/>
              </a:rPr>
              <a:t> – 200I</a:t>
            </a:r>
            <a:r>
              <a:rPr lang="en-US" baseline="-25000" dirty="0" smtClean="0">
                <a:latin typeface="Arial" panose="020B0604020202020204" pitchFamily="34" charset="0"/>
                <a:cs typeface="Arial" panose="020B0604020202020204" pitchFamily="34" charset="0"/>
              </a:rPr>
              <a:t>2</a:t>
            </a:r>
          </a:p>
          <a:p>
            <a:r>
              <a:rPr lang="en-US" dirty="0" smtClean="0">
                <a:latin typeface="Arial" panose="020B0604020202020204" pitchFamily="34" charset="0"/>
                <a:cs typeface="Arial" panose="020B0604020202020204" pitchFamily="34" charset="0"/>
              </a:rPr>
              <a:t>6V = 200I</a:t>
            </a:r>
            <a:r>
              <a:rPr lang="en-US" baseline="-25000" dirty="0" smtClean="0">
                <a:latin typeface="Arial" panose="020B0604020202020204" pitchFamily="34" charset="0"/>
                <a:cs typeface="Arial" panose="020B0604020202020204" pitchFamily="34" charset="0"/>
              </a:rPr>
              <a:t>1</a:t>
            </a:r>
            <a:r>
              <a:rPr lang="en-US" dirty="0" smtClean="0">
                <a:latin typeface="Arial" panose="020B0604020202020204" pitchFamily="34" charset="0"/>
                <a:cs typeface="Arial" panose="020B0604020202020204" pitchFamily="34" charset="0"/>
              </a:rPr>
              <a:t> – 500I</a:t>
            </a:r>
            <a:r>
              <a:rPr lang="en-US" baseline="-25000" dirty="0" smtClean="0">
                <a:latin typeface="Arial" panose="020B0604020202020204" pitchFamily="34" charset="0"/>
                <a:cs typeface="Arial" panose="020B0604020202020204" pitchFamily="34" charset="0"/>
              </a:rPr>
              <a:t>2</a:t>
            </a:r>
            <a:endParaRPr lang="en-US" baseline="-25000"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Answer</a:t>
            </a:r>
            <a:endParaRPr lang="en-US" dirty="0"/>
          </a:p>
        </p:txBody>
      </p:sp>
    </p:spTree>
    <p:extLst>
      <p:ext uri="{BB962C8B-B14F-4D97-AF65-F5344CB8AC3E}">
        <p14:creationId xmlns:p14="http://schemas.microsoft.com/office/powerpoint/2010/main" val="1188267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Midterm Exam BK172</a:t>
            </a:r>
            <a:endParaRPr lang="en-US" dirty="0"/>
          </a:p>
        </p:txBody>
      </p:sp>
      <p:pic>
        <p:nvPicPr>
          <p:cNvPr id="4" name="Picture 3"/>
          <p:cNvPicPr>
            <a:picLocks noChangeAspect="1"/>
          </p:cNvPicPr>
          <p:nvPr/>
        </p:nvPicPr>
        <p:blipFill rotWithShape="1">
          <a:blip r:embed="rId2"/>
          <a:srcRect l="11333" t="27333" r="60835" b="24963"/>
          <a:stretch/>
        </p:blipFill>
        <p:spPr>
          <a:xfrm>
            <a:off x="452956" y="1273996"/>
            <a:ext cx="8114462" cy="3911462"/>
          </a:xfrm>
          <a:prstGeom prst="rect">
            <a:avLst/>
          </a:prstGeom>
        </p:spPr>
      </p:pic>
    </p:spTree>
    <p:extLst>
      <p:ext uri="{BB962C8B-B14F-4D97-AF65-F5344CB8AC3E}">
        <p14:creationId xmlns:p14="http://schemas.microsoft.com/office/powerpoint/2010/main" val="444800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a:latin typeface="Arial" panose="020B0604020202020204" pitchFamily="34" charset="0"/>
                <a:cs typeface="Arial" panose="020B0604020202020204" pitchFamily="34" charset="0"/>
              </a:rPr>
              <a:t> An LED which has the characteristics shown in this graph is to be used in the circuit below in which both VS and R can be varied. For this LED the switch on voltage (VD) is 1.7 volt which produces a current of 10 mA at which point the LED will just glow dimly. Let us say that the LED operates brightly at 40 mA, but will fail if the current exceeds 90 mA for too long</a:t>
            </a:r>
            <a:r>
              <a:rPr lang="en-US" dirty="0" smtClean="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Initially the power supply is set at </a:t>
            </a:r>
            <a:r>
              <a:rPr lang="en-US" dirty="0" err="1">
                <a:latin typeface="Arial" panose="020B0604020202020204" pitchFamily="34" charset="0"/>
                <a:cs typeface="Arial" panose="020B0604020202020204" pitchFamily="34" charset="0"/>
              </a:rPr>
              <a:t>Vs</a:t>
            </a:r>
            <a:r>
              <a:rPr lang="en-US" dirty="0">
                <a:latin typeface="Arial" panose="020B0604020202020204" pitchFamily="34" charset="0"/>
                <a:cs typeface="Arial" panose="020B0604020202020204" pitchFamily="34" charset="0"/>
              </a:rPr>
              <a:t> = 6V. What value is required for the resistor so that the LED operates at 40 mA? </a:t>
            </a:r>
            <a:endParaRPr lang="en-US"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If a current of 20 mA is flowing and the resistor is </a:t>
            </a:r>
            <a:r>
              <a:rPr lang="en-US" dirty="0" smtClean="0">
                <a:latin typeface="Arial" panose="020B0604020202020204" pitchFamily="34" charset="0"/>
                <a:cs typeface="Arial" panose="020B0604020202020204" pitchFamily="34" charset="0"/>
              </a:rPr>
              <a:t>200 Ohm, </a:t>
            </a:r>
            <a:r>
              <a:rPr lang="en-US" dirty="0">
                <a:latin typeface="Arial" panose="020B0604020202020204" pitchFamily="34" charset="0"/>
                <a:cs typeface="Arial" panose="020B0604020202020204" pitchFamily="34" charset="0"/>
              </a:rPr>
              <a:t>what is the supply voltage</a:t>
            </a:r>
            <a:r>
              <a:rPr lang="en-US" dirty="0" smtClean="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Find the minimum value of the resistor that could be used without damaging the LED </a:t>
            </a:r>
          </a:p>
        </p:txBody>
      </p:sp>
      <p:sp>
        <p:nvSpPr>
          <p:cNvPr id="3" name="Title 2"/>
          <p:cNvSpPr>
            <a:spLocks noGrp="1"/>
          </p:cNvSpPr>
          <p:nvPr>
            <p:ph type="title"/>
          </p:nvPr>
        </p:nvSpPr>
        <p:spPr/>
        <p:txBody>
          <a:bodyPr/>
          <a:lstStyle/>
          <a:p>
            <a:r>
              <a:rPr lang="en-US" dirty="0"/>
              <a:t>Midterm Exam BK172</a:t>
            </a:r>
          </a:p>
        </p:txBody>
      </p:sp>
    </p:spTree>
    <p:extLst>
      <p:ext uri="{BB962C8B-B14F-4D97-AF65-F5344CB8AC3E}">
        <p14:creationId xmlns:p14="http://schemas.microsoft.com/office/powerpoint/2010/main" val="527654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000" dirty="0"/>
              <a:t>Special kinds of variable resistors </a:t>
            </a:r>
            <a:r>
              <a:rPr lang="en-US" sz="2000" dirty="0" smtClean="0"/>
              <a:t>include </a:t>
            </a:r>
          </a:p>
          <a:p>
            <a:pPr lvl="1"/>
            <a:r>
              <a:rPr lang="en-US" sz="1800" dirty="0" smtClean="0"/>
              <a:t>Potentiometers; </a:t>
            </a:r>
          </a:p>
          <a:p>
            <a:pPr lvl="1"/>
            <a:r>
              <a:rPr lang="en-US" sz="1800" dirty="0" smtClean="0"/>
              <a:t>Rheostats; </a:t>
            </a:r>
            <a:r>
              <a:rPr lang="en-US" sz="1800" dirty="0"/>
              <a:t>and </a:t>
            </a:r>
            <a:endParaRPr lang="en-US" sz="1800" dirty="0" smtClean="0"/>
          </a:p>
          <a:p>
            <a:pPr lvl="1"/>
            <a:r>
              <a:rPr lang="en-US" sz="1800" dirty="0" smtClean="0"/>
              <a:t>Trimmers</a:t>
            </a:r>
            <a:r>
              <a:rPr lang="en-US" sz="1800" dirty="0"/>
              <a:t>. </a:t>
            </a:r>
          </a:p>
          <a:p>
            <a:pPr algn="just"/>
            <a:r>
              <a:rPr lang="en-US" sz="2000" dirty="0" smtClean="0"/>
              <a:t>Potentiometers </a:t>
            </a:r>
            <a:r>
              <a:rPr lang="en-US" sz="2000" dirty="0"/>
              <a:t>and rheostats are essentially the same thing, but </a:t>
            </a:r>
            <a:r>
              <a:rPr lang="en-US" sz="2000" dirty="0">
                <a:solidFill>
                  <a:srgbClr val="0000FF"/>
                </a:solidFill>
              </a:rPr>
              <a:t>rheostats </a:t>
            </a:r>
            <a:r>
              <a:rPr lang="en-US" sz="2000" dirty="0" smtClean="0">
                <a:solidFill>
                  <a:srgbClr val="0000FF"/>
                </a:solidFill>
              </a:rPr>
              <a:t>are used </a:t>
            </a:r>
            <a:r>
              <a:rPr lang="en-US" sz="2000" dirty="0">
                <a:solidFill>
                  <a:srgbClr val="0000FF"/>
                </a:solidFill>
              </a:rPr>
              <a:t>specifically for high-power ac electricity</a:t>
            </a:r>
            <a:r>
              <a:rPr lang="en-US" sz="2000" dirty="0"/>
              <a:t>, whereas </a:t>
            </a:r>
            <a:r>
              <a:rPr lang="en-US" sz="2000" dirty="0">
                <a:solidFill>
                  <a:srgbClr val="0000FF"/>
                </a:solidFill>
              </a:rPr>
              <a:t>potentiometers typically </a:t>
            </a:r>
            <a:r>
              <a:rPr lang="en-US" sz="2000" dirty="0" smtClean="0">
                <a:solidFill>
                  <a:srgbClr val="0000FF"/>
                </a:solidFill>
              </a:rPr>
              <a:t>are used </a:t>
            </a:r>
            <a:r>
              <a:rPr lang="en-US" sz="2000" dirty="0">
                <a:solidFill>
                  <a:srgbClr val="0000FF"/>
                </a:solidFill>
              </a:rPr>
              <a:t>with lower-level dc electricity</a:t>
            </a:r>
            <a:r>
              <a:rPr lang="en-US" sz="2000" dirty="0"/>
              <a:t>. </a:t>
            </a:r>
            <a:r>
              <a:rPr lang="en-US" sz="2000" dirty="0" smtClean="0"/>
              <a:t>Both </a:t>
            </a:r>
            <a:r>
              <a:rPr lang="en-US" sz="2000" dirty="0"/>
              <a:t>potentiometers and rheostats are </a:t>
            </a:r>
            <a:r>
              <a:rPr lang="en-US" sz="2000" dirty="0" smtClean="0"/>
              <a:t>designed for </a:t>
            </a:r>
            <a:r>
              <a:rPr lang="en-US" sz="2000" dirty="0">
                <a:solidFill>
                  <a:srgbClr val="0000FF"/>
                </a:solidFill>
              </a:rPr>
              <a:t>frequent adjustment</a:t>
            </a:r>
            <a:r>
              <a:rPr lang="en-US" sz="2000" dirty="0"/>
              <a:t>. </a:t>
            </a:r>
            <a:endParaRPr lang="en-US" sz="2000" dirty="0" smtClean="0"/>
          </a:p>
          <a:p>
            <a:pPr algn="just"/>
            <a:r>
              <a:rPr lang="en-US" sz="2000" dirty="0" smtClean="0"/>
              <a:t>Trimmers</a:t>
            </a:r>
            <a:r>
              <a:rPr lang="en-US" sz="2000" dirty="0"/>
              <a:t>, on the other hand, are </a:t>
            </a:r>
            <a:r>
              <a:rPr lang="en-US" sz="2000" dirty="0" smtClean="0"/>
              <a:t>miniature potentiometers that </a:t>
            </a:r>
            <a:r>
              <a:rPr lang="en-US" sz="2000" dirty="0"/>
              <a:t>are adjusted infrequently and usually come with pins that can be inserted </a:t>
            </a:r>
            <a:r>
              <a:rPr lang="en-US" sz="2000" dirty="0" smtClean="0"/>
              <a:t>into printed-circuit </a:t>
            </a:r>
            <a:r>
              <a:rPr lang="en-US" sz="2000" dirty="0"/>
              <a:t>boards.</a:t>
            </a:r>
          </a:p>
        </p:txBody>
      </p:sp>
      <p:sp>
        <p:nvSpPr>
          <p:cNvPr id="3" name="Title 2"/>
          <p:cNvSpPr>
            <a:spLocks noGrp="1"/>
          </p:cNvSpPr>
          <p:nvPr>
            <p:ph type="title"/>
          </p:nvPr>
        </p:nvSpPr>
        <p:spPr/>
        <p:txBody>
          <a:bodyPr/>
          <a:lstStyle/>
          <a:p>
            <a:r>
              <a:rPr lang="en-US" dirty="0"/>
              <a:t>Variable Resistors</a:t>
            </a:r>
          </a:p>
        </p:txBody>
      </p:sp>
      <p:pic>
        <p:nvPicPr>
          <p:cNvPr id="4" name="Picture 3"/>
          <p:cNvPicPr>
            <a:picLocks noChangeAspect="1"/>
          </p:cNvPicPr>
          <p:nvPr/>
        </p:nvPicPr>
        <p:blipFill>
          <a:blip r:embed="rId2"/>
          <a:stretch>
            <a:fillRect/>
          </a:stretch>
        </p:blipFill>
        <p:spPr>
          <a:xfrm>
            <a:off x="466323" y="5349221"/>
            <a:ext cx="3821217" cy="1328056"/>
          </a:xfrm>
          <a:prstGeom prst="rect">
            <a:avLst/>
          </a:prstGeom>
        </p:spPr>
      </p:pic>
      <p:pic>
        <p:nvPicPr>
          <p:cNvPr id="6" name="Picture 5"/>
          <p:cNvPicPr>
            <a:picLocks noChangeAspect="1"/>
          </p:cNvPicPr>
          <p:nvPr/>
        </p:nvPicPr>
        <p:blipFill>
          <a:blip r:embed="rId3"/>
          <a:stretch>
            <a:fillRect/>
          </a:stretch>
        </p:blipFill>
        <p:spPr>
          <a:xfrm>
            <a:off x="6906789" y="874587"/>
            <a:ext cx="1344583" cy="1756362"/>
          </a:xfrm>
          <a:prstGeom prst="rect">
            <a:avLst/>
          </a:prstGeom>
        </p:spPr>
      </p:pic>
      <p:sp>
        <p:nvSpPr>
          <p:cNvPr id="7" name="AutoShape 4" descr="http://www.garrettelec.com/images/components/RESISTORS/LD-TRIMMERS.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5551722" y="5165008"/>
            <a:ext cx="1224438" cy="1409528"/>
          </a:xfrm>
          <a:prstGeom prst="rect">
            <a:avLst/>
          </a:prstGeom>
        </p:spPr>
      </p:pic>
      <p:pic>
        <p:nvPicPr>
          <p:cNvPr id="10" name="Picture 9"/>
          <p:cNvPicPr>
            <a:picLocks noChangeAspect="1"/>
          </p:cNvPicPr>
          <p:nvPr/>
        </p:nvPicPr>
        <p:blipFill>
          <a:blip r:embed="rId5"/>
          <a:stretch>
            <a:fillRect/>
          </a:stretch>
        </p:blipFill>
        <p:spPr>
          <a:xfrm>
            <a:off x="7200023" y="5201833"/>
            <a:ext cx="1541206" cy="1125139"/>
          </a:xfrm>
          <a:prstGeom prst="rect">
            <a:avLst/>
          </a:prstGeom>
        </p:spPr>
      </p:pic>
    </p:spTree>
    <p:extLst>
      <p:ext uri="{BB962C8B-B14F-4D97-AF65-F5344CB8AC3E}">
        <p14:creationId xmlns:p14="http://schemas.microsoft.com/office/powerpoint/2010/main" val="4115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Photo-Resistors </a:t>
            </a:r>
            <a:r>
              <a:rPr lang="en-US" dirty="0"/>
              <a:t>and Thermistors</a:t>
            </a:r>
          </a:p>
        </p:txBody>
      </p:sp>
      <p:pic>
        <p:nvPicPr>
          <p:cNvPr id="5" name="Picture 4"/>
          <p:cNvPicPr>
            <a:picLocks noChangeAspect="1"/>
          </p:cNvPicPr>
          <p:nvPr/>
        </p:nvPicPr>
        <p:blipFill>
          <a:blip r:embed="rId2"/>
          <a:stretch>
            <a:fillRect/>
          </a:stretch>
        </p:blipFill>
        <p:spPr>
          <a:xfrm>
            <a:off x="38529" y="2487832"/>
            <a:ext cx="5328128" cy="4373086"/>
          </a:xfrm>
          <a:prstGeom prst="rect">
            <a:avLst/>
          </a:prstGeom>
        </p:spPr>
      </p:pic>
      <p:pic>
        <p:nvPicPr>
          <p:cNvPr id="4" name="Picture 3"/>
          <p:cNvPicPr>
            <a:picLocks noChangeAspect="1"/>
          </p:cNvPicPr>
          <p:nvPr/>
        </p:nvPicPr>
        <p:blipFill>
          <a:blip r:embed="rId3"/>
          <a:stretch>
            <a:fillRect/>
          </a:stretch>
        </p:blipFill>
        <p:spPr>
          <a:xfrm>
            <a:off x="4634561" y="1376737"/>
            <a:ext cx="4414189" cy="2739841"/>
          </a:xfrm>
          <a:prstGeom prst="rect">
            <a:avLst/>
          </a:prstGeom>
        </p:spPr>
      </p:pic>
    </p:spTree>
    <p:extLst>
      <p:ext uri="{BB962C8B-B14F-4D97-AF65-F5344CB8AC3E}">
        <p14:creationId xmlns:p14="http://schemas.microsoft.com/office/powerpoint/2010/main" val="235712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 Emitted Diode (LED)</a:t>
            </a:r>
            <a:endParaRPr lang="en-US" dirty="0"/>
          </a:p>
        </p:txBody>
      </p:sp>
      <p:pic>
        <p:nvPicPr>
          <p:cNvPr id="4098" name="Picture 2" descr="https://upload.wikimedia.org/wikipedia/commons/thumb/9/9e/Verschiedene_LEDs.jpg/750px-Verschiedene_LE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07" y="1610995"/>
            <a:ext cx="7921264" cy="27882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ile:LED Digital Disp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736280"/>
            <a:ext cx="2743870" cy="196551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9486" r="8514"/>
          <a:stretch/>
        </p:blipFill>
        <p:spPr bwMode="auto">
          <a:xfrm>
            <a:off x="3810800" y="4736278"/>
            <a:ext cx="1959007" cy="19655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1104851" y="4322034"/>
            <a:ext cx="1965511"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Optical Touch LED Matrix</a:t>
            </a:r>
            <a:endParaRPr lang="en-US" dirty="0"/>
          </a:p>
        </p:txBody>
      </p:sp>
      <p:pic>
        <p:nvPicPr>
          <p:cNvPr id="5122" name="Picture 2" descr="Image result for light matrix touch senso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3419"/>
          <a:stretch/>
        </p:blipFill>
        <p:spPr bwMode="auto">
          <a:xfrm>
            <a:off x="345439" y="1624038"/>
            <a:ext cx="4145281" cy="28449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ight matrix touch sen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9360" y="1624038"/>
            <a:ext cx="3704590" cy="284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7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LED and Resistor Calculation</a:t>
            </a:r>
            <a:endParaRPr lang="en-US" dirty="0"/>
          </a:p>
        </p:txBody>
      </p:sp>
      <p:pic>
        <p:nvPicPr>
          <p:cNvPr id="6146" name="Picture 2" descr="Image result for led and resistor calc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74" y="5006938"/>
            <a:ext cx="4545330" cy="1851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k led hesaplama seri led direnc hesaplama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507" y="1585368"/>
            <a:ext cx="5422265" cy="295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Arial" panose="020B0604020202020204" pitchFamily="34" charset="0"/>
                <a:cs typeface="Arial" panose="020B0604020202020204" pitchFamily="34" charset="0"/>
              </a:rPr>
              <a:t>Wires, Cables, and </a:t>
            </a:r>
            <a:r>
              <a:rPr lang="en-US" dirty="0" smtClean="0">
                <a:latin typeface="Arial" panose="020B0604020202020204" pitchFamily="34" charset="0"/>
                <a:cs typeface="Arial" panose="020B0604020202020204" pitchFamily="34" charset="0"/>
              </a:rPr>
              <a:t>Connectors</a:t>
            </a:r>
          </a:p>
          <a:p>
            <a:pPr>
              <a:spcAft>
                <a:spcPts val="600"/>
              </a:spcAft>
            </a:pPr>
            <a:r>
              <a:rPr lang="en-US" dirty="0">
                <a:latin typeface="Arial" panose="020B0604020202020204" pitchFamily="34" charset="0"/>
                <a:cs typeface="Arial" panose="020B0604020202020204" pitchFamily="34" charset="0"/>
              </a:rPr>
              <a:t>Batteries</a:t>
            </a:r>
          </a:p>
          <a:p>
            <a:pPr>
              <a:spcAft>
                <a:spcPts val="600"/>
              </a:spcAft>
            </a:pPr>
            <a:r>
              <a:rPr lang="en-US" dirty="0">
                <a:latin typeface="Arial" panose="020B0604020202020204" pitchFamily="34" charset="0"/>
                <a:cs typeface="Arial" panose="020B0604020202020204" pitchFamily="34" charset="0"/>
              </a:rPr>
              <a:t>Switches</a:t>
            </a:r>
          </a:p>
          <a:p>
            <a:r>
              <a:rPr lang="en-US" dirty="0">
                <a:latin typeface="Arial" panose="020B0604020202020204" pitchFamily="34" charset="0"/>
                <a:cs typeface="Arial" panose="020B0604020202020204" pitchFamily="34" charset="0"/>
              </a:rPr>
              <a:t>Resistors</a:t>
            </a:r>
          </a:p>
          <a:p>
            <a:r>
              <a:rPr lang="en-US" dirty="0" smtClean="0">
                <a:latin typeface="Arial" panose="020B0604020202020204" pitchFamily="34" charset="0"/>
                <a:cs typeface="Arial" panose="020B0604020202020204" pitchFamily="34" charset="0"/>
              </a:rPr>
              <a:t>LED (Light Emitted Diode)</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Basic Electronic Circuit Components</a:t>
            </a:r>
          </a:p>
        </p:txBody>
      </p:sp>
    </p:spTree>
    <p:extLst>
      <p:ext uri="{BB962C8B-B14F-4D97-AF65-F5344CB8AC3E}">
        <p14:creationId xmlns:p14="http://schemas.microsoft.com/office/powerpoint/2010/main" val="379360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LED and Resistor Calculation</a:t>
            </a:r>
          </a:p>
        </p:txBody>
      </p:sp>
      <p:pic>
        <p:nvPicPr>
          <p:cNvPr id="7170" name="Picture 2" descr="seri led hesap led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 y="1499235"/>
            <a:ext cx="3867785" cy="35661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aralel bagli led hesabi led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063" y="1573122"/>
            <a:ext cx="4749687" cy="279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LED Applications</a:t>
            </a:r>
            <a:endParaRPr lang="en-US" dirty="0"/>
          </a:p>
        </p:txBody>
      </p:sp>
      <p:pic>
        <p:nvPicPr>
          <p:cNvPr id="8194" name="Picture 2" descr="Image result for traffic light 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 y="1628648"/>
            <a:ext cx="2680411" cy="446735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ambienquangcaohanoi.vn/wp-content/uploads/2016/02/bang-dien-tu-chu-chay-696x5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915" y="1705629"/>
            <a:ext cx="5842635" cy="439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0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5790" y="1805000"/>
            <a:ext cx="2786967" cy="1256735"/>
          </a:xfrm>
        </p:spPr>
        <p:txBody>
          <a:bodyPr/>
          <a:lstStyle/>
          <a:p>
            <a:r>
              <a:rPr lang="en-US" dirty="0" smtClean="0">
                <a:latin typeface="Arial" panose="020B0604020202020204" pitchFamily="34" charset="0"/>
                <a:cs typeface="Arial" panose="020B0604020202020204" pitchFamily="34" charset="0"/>
              </a:rPr>
              <a:t>Strong</a:t>
            </a:r>
          </a:p>
          <a:p>
            <a:r>
              <a:rPr lang="en-US" dirty="0" smtClean="0">
                <a:latin typeface="Arial" panose="020B0604020202020204" pitchFamily="34" charset="0"/>
                <a:cs typeface="Arial" panose="020B0604020202020204" pitchFamily="34" charset="0"/>
              </a:rPr>
              <a:t>High current</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Solid Core Wires</a:t>
            </a:r>
            <a:endParaRPr lang="en-US" dirty="0"/>
          </a:p>
        </p:txBody>
      </p:sp>
      <p:pic>
        <p:nvPicPr>
          <p:cNvPr id="1026" name="Picture 2" descr="Image result for solid core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41" y="1805000"/>
            <a:ext cx="4479403" cy="4479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in home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914" y="3165257"/>
            <a:ext cx="2370718" cy="311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9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Solid Core Applications</a:t>
            </a:r>
            <a:endParaRPr lang="en-US" dirty="0"/>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1639" t="21661" r="24730" b="9448"/>
          <a:stretch/>
        </p:blipFill>
        <p:spPr bwMode="auto">
          <a:xfrm>
            <a:off x="138896" y="2152241"/>
            <a:ext cx="3831222" cy="353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lectronic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516" y="1273995"/>
            <a:ext cx="3719131" cy="28637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6142" y="4479403"/>
            <a:ext cx="2968748" cy="200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53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33105" y="2517025"/>
            <a:ext cx="4615646" cy="2338736"/>
          </a:xfrm>
        </p:spPr>
        <p:txBody>
          <a:bodyPr/>
          <a:lstStyle/>
          <a:p>
            <a:r>
              <a:rPr lang="en-US" dirty="0" smtClean="0">
                <a:latin typeface="Arial" panose="020B0604020202020204" pitchFamily="34" charset="0"/>
                <a:cs typeface="Arial" panose="020B0604020202020204" pitchFamily="34" charset="0"/>
              </a:rPr>
              <a:t>Soft</a:t>
            </a:r>
          </a:p>
          <a:p>
            <a:r>
              <a:rPr lang="en-US" dirty="0" smtClean="0">
                <a:latin typeface="Arial" panose="020B0604020202020204" pitchFamily="34" charset="0"/>
                <a:cs typeface="Arial" panose="020B0604020202020204" pitchFamily="34" charset="0"/>
              </a:rPr>
              <a:t>Smaller current</a:t>
            </a:r>
          </a:p>
          <a:p>
            <a:r>
              <a:rPr lang="en-US" b="1" dirty="0" smtClean="0">
                <a:latin typeface="Arial" panose="020B0604020202020204" pitchFamily="34" charset="0"/>
                <a:cs typeface="Arial" panose="020B0604020202020204" pitchFamily="34" charset="0"/>
              </a:rPr>
              <a:t>Easy to Draw</a:t>
            </a:r>
            <a:endParaRPr lang="en-US"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Stranded Wires (Multicore Wires)</a:t>
            </a:r>
            <a:endParaRPr lang="en-US" dirty="0"/>
          </a:p>
        </p:txBody>
      </p:sp>
      <p:pic>
        <p:nvPicPr>
          <p:cNvPr id="3074" name="Picture 2" descr="Image result for stranded core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16" y="1550069"/>
            <a:ext cx="3588151" cy="1933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tranded core w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04" y="3594720"/>
            <a:ext cx="3545164" cy="19099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tranded core w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04" y="5804705"/>
            <a:ext cx="3545163" cy="96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02092" y="4378959"/>
            <a:ext cx="3458178" cy="2057781"/>
          </a:xfrm>
        </p:spPr>
        <p:txBody>
          <a:bodyPr/>
          <a:lstStyle/>
          <a:p>
            <a:r>
              <a:rPr lang="en-US" b="1" dirty="0" smtClean="0">
                <a:latin typeface="Arial" panose="020B0604020202020204" pitchFamily="34" charset="0"/>
                <a:cs typeface="Arial" panose="020B0604020202020204" pitchFamily="34" charset="0"/>
              </a:rPr>
              <a:t>Soft and High current</a:t>
            </a:r>
            <a:endParaRPr lang="en-US"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Braided Wires</a:t>
            </a:r>
            <a:endParaRPr lang="en-US" dirty="0"/>
          </a:p>
        </p:txBody>
      </p:sp>
      <p:pic>
        <p:nvPicPr>
          <p:cNvPr id="4098" name="Picture 2" descr="Image result for braided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25" y="1596784"/>
            <a:ext cx="27336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raided wi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25" y="3977640"/>
            <a:ext cx="2755260" cy="23213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ir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406" y="1407380"/>
            <a:ext cx="2747323" cy="24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4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57521" y="1879245"/>
            <a:ext cx="3491230" cy="2082800"/>
          </a:xfrm>
        </p:spPr>
        <p:txBody>
          <a:bodyPr/>
          <a:lstStyle/>
          <a:p>
            <a:r>
              <a:rPr lang="en-US" dirty="0" smtClean="0">
                <a:latin typeface="Arial" panose="020B0604020202020204" pitchFamily="34" charset="0"/>
                <a:cs typeface="Arial" panose="020B0604020202020204" pitchFamily="34" charset="0"/>
              </a:rPr>
              <a:t>High speed communication systems</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Coaxial Cables</a:t>
            </a:r>
            <a:endParaRPr lang="en-US" dirty="0"/>
          </a:p>
        </p:txBody>
      </p:sp>
      <p:pic>
        <p:nvPicPr>
          <p:cNvPr id="5122" name="Picture 2" descr="Image result for coaxial cable"/>
          <p:cNvPicPr>
            <a:picLocks noChangeAspect="1" noChangeArrowheads="1"/>
          </p:cNvPicPr>
          <p:nvPr/>
        </p:nvPicPr>
        <p:blipFill rotWithShape="1">
          <a:blip r:embed="rId2">
            <a:extLst>
              <a:ext uri="{28A0092B-C50C-407E-A947-70E740481C1C}">
                <a14:useLocalDpi xmlns:a14="http://schemas.microsoft.com/office/drawing/2010/main" val="0"/>
              </a:ext>
            </a:extLst>
          </a:blip>
          <a:srcRect l="7589" t="12330" r="11344" b="13412"/>
          <a:stretch/>
        </p:blipFill>
        <p:spPr bwMode="auto">
          <a:xfrm>
            <a:off x="568960" y="1473200"/>
            <a:ext cx="4632960" cy="23977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coaxial c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 y="4537074"/>
            <a:ext cx="2056765" cy="20567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240" y="4322423"/>
            <a:ext cx="2522221" cy="23090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fiber optic c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39" y="4567295"/>
            <a:ext cx="2509521" cy="199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7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723</Words>
  <Application>Microsoft Office PowerPoint</Application>
  <PresentationFormat>On-screen Show (4:3)</PresentationFormat>
  <Paragraphs>127</Paragraphs>
  <Slides>41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Bookman Old Style</vt:lpstr>
      <vt:lpstr>Calibri</vt:lpstr>
      <vt:lpstr>Century Gothic</vt:lpstr>
      <vt:lpstr>Georgia</vt:lpstr>
      <vt:lpstr>Impact</vt:lpstr>
      <vt:lpstr>Maiandra GD</vt:lpstr>
      <vt:lpstr>Tahoma</vt:lpstr>
      <vt:lpstr>Times New Roman</vt:lpstr>
      <vt:lpstr>Wingdings</vt:lpstr>
      <vt:lpstr>Wingdings 2</vt:lpstr>
      <vt:lpstr>Training presentation</vt:lpstr>
      <vt:lpstr>CO2015  Basic Electronic Circuit Components </vt:lpstr>
      <vt:lpstr>Course Introduction</vt:lpstr>
      <vt:lpstr>PowerPoint Presentation</vt:lpstr>
      <vt:lpstr>Basic Electronic Circuit Components</vt:lpstr>
      <vt:lpstr>Solid Core Wires</vt:lpstr>
      <vt:lpstr>Solid Core Applications</vt:lpstr>
      <vt:lpstr>Stranded Wires (Multicore Wires)</vt:lpstr>
      <vt:lpstr>Braided Wires</vt:lpstr>
      <vt:lpstr>Coaxial Cables</vt:lpstr>
      <vt:lpstr>Twisted Pair Cables</vt:lpstr>
      <vt:lpstr>Battery</vt:lpstr>
      <vt:lpstr>Rechargeable Batteries</vt:lpstr>
      <vt:lpstr>Super Capacitors</vt:lpstr>
      <vt:lpstr>Rechargeable Batteries vs Super Capacitor</vt:lpstr>
      <vt:lpstr>New Generation of Batteries</vt:lpstr>
      <vt:lpstr>Internet of Things Platforms</vt:lpstr>
      <vt:lpstr>Switch</vt:lpstr>
      <vt:lpstr>Mounting Style</vt:lpstr>
      <vt:lpstr>Poles and Throws, Open and Closed</vt:lpstr>
      <vt:lpstr>Switch Applications (1)</vt:lpstr>
      <vt:lpstr>Switch Applications (2)</vt:lpstr>
      <vt:lpstr>Switch Application (3)</vt:lpstr>
      <vt:lpstr>Switch Application (4)</vt:lpstr>
      <vt:lpstr>Resistors</vt:lpstr>
      <vt:lpstr>Current Limiter</vt:lpstr>
      <vt:lpstr>Understanding Resistor Labels</vt:lpstr>
      <vt:lpstr>Examples</vt:lpstr>
      <vt:lpstr>Examples</vt:lpstr>
      <vt:lpstr>Examples</vt:lpstr>
      <vt:lpstr>Parallel Resistance Calculator</vt:lpstr>
      <vt:lpstr>Ohm Law</vt:lpstr>
      <vt:lpstr>Answer</vt:lpstr>
      <vt:lpstr>Midterm Exam BK172</vt:lpstr>
      <vt:lpstr>Midterm Exam BK172</vt:lpstr>
      <vt:lpstr>Variable Resistors</vt:lpstr>
      <vt:lpstr>Photo-Resistors and Thermistors</vt:lpstr>
      <vt:lpstr>Light Emitted Diode (LED)</vt:lpstr>
      <vt:lpstr>Optical Touch LED Matrix</vt:lpstr>
      <vt:lpstr>LED and Resistor Calculation</vt:lpstr>
      <vt:lpstr>LED and Resistor Calculation</vt:lpstr>
      <vt:lpstr>LED Applications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2014-07-29T03:47:45Z</dcterms:created>
  <dcterms:modified xsi:type="dcterms:W3CDTF">2019-02-15T03:32:10Z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